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7" r:id="rId2"/>
    <p:sldId id="331" r:id="rId3"/>
    <p:sldId id="330" r:id="rId4"/>
    <p:sldId id="332" r:id="rId5"/>
    <p:sldId id="258" r:id="rId6"/>
    <p:sldId id="259" r:id="rId7"/>
    <p:sldId id="260" r:id="rId8"/>
    <p:sldId id="261" r:id="rId9"/>
    <p:sldId id="263" r:id="rId10"/>
    <p:sldId id="264"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265" r:id="rId30"/>
    <p:sldId id="266" r:id="rId31"/>
    <p:sldId id="267" r:id="rId32"/>
    <p:sldId id="268" r:id="rId33"/>
    <p:sldId id="269" r:id="rId34"/>
    <p:sldId id="270" r:id="rId35"/>
    <p:sldId id="283" r:id="rId36"/>
    <p:sldId id="272" r:id="rId37"/>
    <p:sldId id="274" r:id="rId38"/>
    <p:sldId id="275" r:id="rId39"/>
    <p:sldId id="276" r:id="rId40"/>
    <p:sldId id="277" r:id="rId41"/>
    <p:sldId id="284" r:id="rId42"/>
    <p:sldId id="285" r:id="rId43"/>
    <p:sldId id="286" r:id="rId44"/>
    <p:sldId id="287" r:id="rId45"/>
    <p:sldId id="288" r:id="rId46"/>
    <p:sldId id="289" r:id="rId47"/>
    <p:sldId id="290" r:id="rId48"/>
    <p:sldId id="278" r:id="rId49"/>
    <p:sldId id="296" r:id="rId50"/>
    <p:sldId id="279" r:id="rId51"/>
    <p:sldId id="280" r:id="rId52"/>
    <p:sldId id="291" r:id="rId53"/>
    <p:sldId id="292" r:id="rId54"/>
    <p:sldId id="297" r:id="rId55"/>
    <p:sldId id="281" r:id="rId56"/>
    <p:sldId id="294" r:id="rId57"/>
    <p:sldId id="295" r:id="rId58"/>
    <p:sldId id="293" r:id="rId59"/>
    <p:sldId id="298" r:id="rId60"/>
    <p:sldId id="299" r:id="rId61"/>
    <p:sldId id="300" r:id="rId62"/>
    <p:sldId id="301" r:id="rId63"/>
    <p:sldId id="302" r:id="rId64"/>
    <p:sldId id="303" r:id="rId65"/>
    <p:sldId id="304" r:id="rId66"/>
    <p:sldId id="306" r:id="rId67"/>
    <p:sldId id="310" r:id="rId68"/>
    <p:sldId id="282" r:id="rId69"/>
    <p:sldId id="312" r:id="rId70"/>
    <p:sldId id="313" r:id="rId71"/>
    <p:sldId id="314" r:id="rId72"/>
    <p:sldId id="315" r:id="rId73"/>
    <p:sldId id="316" r:id="rId74"/>
    <p:sldId id="317" r:id="rId75"/>
    <p:sldId id="318" r:id="rId76"/>
    <p:sldId id="319" r:id="rId77"/>
    <p:sldId id="320" r:id="rId78"/>
    <p:sldId id="321" r:id="rId79"/>
    <p:sldId id="323" r:id="rId80"/>
    <p:sldId id="324" r:id="rId81"/>
    <p:sldId id="325" r:id="rId82"/>
    <p:sldId id="326" r:id="rId83"/>
    <p:sldId id="327" r:id="rId84"/>
    <p:sldId id="328" r:id="rId85"/>
    <p:sldId id="329"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660"/>
  </p:normalViewPr>
  <p:slideViewPr>
    <p:cSldViewPr>
      <p:cViewPr varScale="1">
        <p:scale>
          <a:sx n="85" d="100"/>
          <a:sy n="85" d="100"/>
        </p:scale>
        <p:origin x="145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chopra" userId="514d0109580f5d37" providerId="LiveId" clId="{642264E5-DC3D-4FD2-B85A-37BF738D80E4}"/>
    <pc:docChg chg="custSel modSld">
      <pc:chgData name="pooja chopra" userId="514d0109580f5d37" providerId="LiveId" clId="{642264E5-DC3D-4FD2-B85A-37BF738D80E4}" dt="2023-02-17T04:45:10.679" v="89" actId="5793"/>
      <pc:docMkLst>
        <pc:docMk/>
      </pc:docMkLst>
      <pc:sldChg chg="modSp mod">
        <pc:chgData name="pooja chopra" userId="514d0109580f5d37" providerId="LiveId" clId="{642264E5-DC3D-4FD2-B85A-37BF738D80E4}" dt="2023-02-17T04:23:12.930" v="3" actId="5793"/>
        <pc:sldMkLst>
          <pc:docMk/>
          <pc:sldMk cId="0" sldId="302"/>
        </pc:sldMkLst>
        <pc:spChg chg="mod">
          <ac:chgData name="pooja chopra" userId="514d0109580f5d37" providerId="LiveId" clId="{642264E5-DC3D-4FD2-B85A-37BF738D80E4}" dt="2023-02-17T04:23:12.930" v="3" actId="5793"/>
          <ac:spMkLst>
            <pc:docMk/>
            <pc:sldMk cId="0" sldId="302"/>
            <ac:spMk id="3" creationId="{00000000-0000-0000-0000-000000000000}"/>
          </ac:spMkLst>
        </pc:spChg>
      </pc:sldChg>
      <pc:sldChg chg="modSp mod">
        <pc:chgData name="pooja chopra" userId="514d0109580f5d37" providerId="LiveId" clId="{642264E5-DC3D-4FD2-B85A-37BF738D80E4}" dt="2023-02-17T04:23:21.614" v="4" actId="5793"/>
        <pc:sldMkLst>
          <pc:docMk/>
          <pc:sldMk cId="0" sldId="303"/>
        </pc:sldMkLst>
        <pc:spChg chg="mod">
          <ac:chgData name="pooja chopra" userId="514d0109580f5d37" providerId="LiveId" clId="{642264E5-DC3D-4FD2-B85A-37BF738D80E4}" dt="2023-02-17T04:23:21.614" v="4" actId="5793"/>
          <ac:spMkLst>
            <pc:docMk/>
            <pc:sldMk cId="0" sldId="303"/>
            <ac:spMk id="3" creationId="{00000000-0000-0000-0000-000000000000}"/>
          </ac:spMkLst>
        </pc:spChg>
      </pc:sldChg>
      <pc:sldChg chg="delSp modSp mod">
        <pc:chgData name="pooja chopra" userId="514d0109580f5d37" providerId="LiveId" clId="{642264E5-DC3D-4FD2-B85A-37BF738D80E4}" dt="2023-02-17T04:24:45.361" v="10" actId="27636"/>
        <pc:sldMkLst>
          <pc:docMk/>
          <pc:sldMk cId="0" sldId="304"/>
        </pc:sldMkLst>
        <pc:spChg chg="del">
          <ac:chgData name="pooja chopra" userId="514d0109580f5d37" providerId="LiveId" clId="{642264E5-DC3D-4FD2-B85A-37BF738D80E4}" dt="2023-02-17T04:24:40.653" v="8" actId="478"/>
          <ac:spMkLst>
            <pc:docMk/>
            <pc:sldMk cId="0" sldId="304"/>
            <ac:spMk id="2" creationId="{00000000-0000-0000-0000-000000000000}"/>
          </ac:spMkLst>
        </pc:spChg>
        <pc:spChg chg="mod">
          <ac:chgData name="pooja chopra" userId="514d0109580f5d37" providerId="LiveId" clId="{642264E5-DC3D-4FD2-B85A-37BF738D80E4}" dt="2023-02-17T04:24:45.361" v="10" actId="27636"/>
          <ac:spMkLst>
            <pc:docMk/>
            <pc:sldMk cId="0" sldId="304"/>
            <ac:spMk id="3" creationId="{00000000-0000-0000-0000-000000000000}"/>
          </ac:spMkLst>
        </pc:spChg>
      </pc:sldChg>
      <pc:sldChg chg="modSp mod">
        <pc:chgData name="pooja chopra" userId="514d0109580f5d37" providerId="LiveId" clId="{642264E5-DC3D-4FD2-B85A-37BF738D80E4}" dt="2023-02-17T04:25:45.561" v="14" actId="5793"/>
        <pc:sldMkLst>
          <pc:docMk/>
          <pc:sldMk cId="0" sldId="306"/>
        </pc:sldMkLst>
        <pc:spChg chg="mod">
          <ac:chgData name="pooja chopra" userId="514d0109580f5d37" providerId="LiveId" clId="{642264E5-DC3D-4FD2-B85A-37BF738D80E4}" dt="2023-02-17T04:25:45.561" v="14" actId="5793"/>
          <ac:spMkLst>
            <pc:docMk/>
            <pc:sldMk cId="0" sldId="306"/>
            <ac:spMk id="3" creationId="{00000000-0000-0000-0000-000000000000}"/>
          </ac:spMkLst>
        </pc:spChg>
      </pc:sldChg>
      <pc:sldChg chg="modSp mod">
        <pc:chgData name="pooja chopra" userId="514d0109580f5d37" providerId="LiveId" clId="{642264E5-DC3D-4FD2-B85A-37BF738D80E4}" dt="2023-02-17T04:26:29.234" v="20" actId="27636"/>
        <pc:sldMkLst>
          <pc:docMk/>
          <pc:sldMk cId="0" sldId="310"/>
        </pc:sldMkLst>
        <pc:spChg chg="mod">
          <ac:chgData name="pooja chopra" userId="514d0109580f5d37" providerId="LiveId" clId="{642264E5-DC3D-4FD2-B85A-37BF738D80E4}" dt="2023-02-17T04:26:29.234" v="20" actId="27636"/>
          <ac:spMkLst>
            <pc:docMk/>
            <pc:sldMk cId="0" sldId="310"/>
            <ac:spMk id="3" creationId="{00000000-0000-0000-0000-000000000000}"/>
          </ac:spMkLst>
        </pc:spChg>
      </pc:sldChg>
      <pc:sldChg chg="modSp mod">
        <pc:chgData name="pooja chopra" userId="514d0109580f5d37" providerId="LiveId" clId="{642264E5-DC3D-4FD2-B85A-37BF738D80E4}" dt="2023-02-17T04:27:07.771" v="30" actId="20577"/>
        <pc:sldMkLst>
          <pc:docMk/>
          <pc:sldMk cId="0" sldId="311"/>
        </pc:sldMkLst>
        <pc:spChg chg="mod">
          <ac:chgData name="pooja chopra" userId="514d0109580f5d37" providerId="LiveId" clId="{642264E5-DC3D-4FD2-B85A-37BF738D80E4}" dt="2023-02-17T04:27:07.771" v="30" actId="20577"/>
          <ac:spMkLst>
            <pc:docMk/>
            <pc:sldMk cId="0" sldId="311"/>
            <ac:spMk id="3" creationId="{00000000-0000-0000-0000-000000000000}"/>
          </ac:spMkLst>
        </pc:spChg>
      </pc:sldChg>
      <pc:sldChg chg="modSp mod">
        <pc:chgData name="pooja chopra" userId="514d0109580f5d37" providerId="LiveId" clId="{642264E5-DC3D-4FD2-B85A-37BF738D80E4}" dt="2023-02-17T04:28:44.519" v="44" actId="5793"/>
        <pc:sldMkLst>
          <pc:docMk/>
          <pc:sldMk cId="0" sldId="312"/>
        </pc:sldMkLst>
        <pc:spChg chg="mod">
          <ac:chgData name="pooja chopra" userId="514d0109580f5d37" providerId="LiveId" clId="{642264E5-DC3D-4FD2-B85A-37BF738D80E4}" dt="2023-02-17T04:28:44.519" v="44" actId="5793"/>
          <ac:spMkLst>
            <pc:docMk/>
            <pc:sldMk cId="0" sldId="312"/>
            <ac:spMk id="3" creationId="{00000000-0000-0000-0000-000000000000}"/>
          </ac:spMkLst>
        </pc:spChg>
      </pc:sldChg>
      <pc:sldChg chg="modSp mod">
        <pc:chgData name="pooja chopra" userId="514d0109580f5d37" providerId="LiveId" clId="{642264E5-DC3D-4FD2-B85A-37BF738D80E4}" dt="2023-02-17T04:29:56.700" v="49" actId="5793"/>
        <pc:sldMkLst>
          <pc:docMk/>
          <pc:sldMk cId="0" sldId="313"/>
        </pc:sldMkLst>
        <pc:spChg chg="mod">
          <ac:chgData name="pooja chopra" userId="514d0109580f5d37" providerId="LiveId" clId="{642264E5-DC3D-4FD2-B85A-37BF738D80E4}" dt="2023-02-17T04:29:56.700" v="49" actId="5793"/>
          <ac:spMkLst>
            <pc:docMk/>
            <pc:sldMk cId="0" sldId="313"/>
            <ac:spMk id="3" creationId="{00000000-0000-0000-0000-000000000000}"/>
          </ac:spMkLst>
        </pc:spChg>
      </pc:sldChg>
      <pc:sldChg chg="modSp mod">
        <pc:chgData name="pooja chopra" userId="514d0109580f5d37" providerId="LiveId" clId="{642264E5-DC3D-4FD2-B85A-37BF738D80E4}" dt="2023-02-17T04:30:43.103" v="58" actId="5793"/>
        <pc:sldMkLst>
          <pc:docMk/>
          <pc:sldMk cId="0" sldId="314"/>
        </pc:sldMkLst>
        <pc:spChg chg="mod">
          <ac:chgData name="pooja chopra" userId="514d0109580f5d37" providerId="LiveId" clId="{642264E5-DC3D-4FD2-B85A-37BF738D80E4}" dt="2023-02-17T04:30:43.103" v="58" actId="5793"/>
          <ac:spMkLst>
            <pc:docMk/>
            <pc:sldMk cId="0" sldId="314"/>
            <ac:spMk id="3" creationId="{00000000-0000-0000-0000-000000000000}"/>
          </ac:spMkLst>
        </pc:spChg>
      </pc:sldChg>
      <pc:sldChg chg="modSp mod">
        <pc:chgData name="pooja chopra" userId="514d0109580f5d37" providerId="LiveId" clId="{642264E5-DC3D-4FD2-B85A-37BF738D80E4}" dt="2023-02-17T04:31:17.444" v="60" actId="5793"/>
        <pc:sldMkLst>
          <pc:docMk/>
          <pc:sldMk cId="0" sldId="315"/>
        </pc:sldMkLst>
        <pc:spChg chg="mod">
          <ac:chgData name="pooja chopra" userId="514d0109580f5d37" providerId="LiveId" clId="{642264E5-DC3D-4FD2-B85A-37BF738D80E4}" dt="2023-02-17T04:31:17.444" v="60" actId="5793"/>
          <ac:spMkLst>
            <pc:docMk/>
            <pc:sldMk cId="0" sldId="315"/>
            <ac:spMk id="3" creationId="{00000000-0000-0000-0000-000000000000}"/>
          </ac:spMkLst>
        </pc:spChg>
      </pc:sldChg>
      <pc:sldChg chg="modSp mod">
        <pc:chgData name="pooja chopra" userId="514d0109580f5d37" providerId="LiveId" clId="{642264E5-DC3D-4FD2-B85A-37BF738D80E4}" dt="2023-02-17T04:40:38.975" v="66" actId="5793"/>
        <pc:sldMkLst>
          <pc:docMk/>
          <pc:sldMk cId="0" sldId="316"/>
        </pc:sldMkLst>
        <pc:spChg chg="mod">
          <ac:chgData name="pooja chopra" userId="514d0109580f5d37" providerId="LiveId" clId="{642264E5-DC3D-4FD2-B85A-37BF738D80E4}" dt="2023-02-17T04:40:38.975" v="66" actId="5793"/>
          <ac:spMkLst>
            <pc:docMk/>
            <pc:sldMk cId="0" sldId="316"/>
            <ac:spMk id="3" creationId="{00000000-0000-0000-0000-000000000000}"/>
          </ac:spMkLst>
        </pc:spChg>
      </pc:sldChg>
      <pc:sldChg chg="modSp mod">
        <pc:chgData name="pooja chopra" userId="514d0109580f5d37" providerId="LiveId" clId="{642264E5-DC3D-4FD2-B85A-37BF738D80E4}" dt="2023-02-17T04:41:10.979" v="71" actId="5793"/>
        <pc:sldMkLst>
          <pc:docMk/>
          <pc:sldMk cId="0" sldId="317"/>
        </pc:sldMkLst>
        <pc:spChg chg="mod">
          <ac:chgData name="pooja chopra" userId="514d0109580f5d37" providerId="LiveId" clId="{642264E5-DC3D-4FD2-B85A-37BF738D80E4}" dt="2023-02-17T04:41:10.979" v="71" actId="5793"/>
          <ac:spMkLst>
            <pc:docMk/>
            <pc:sldMk cId="0" sldId="317"/>
            <ac:spMk id="3" creationId="{00000000-0000-0000-0000-000000000000}"/>
          </ac:spMkLst>
        </pc:spChg>
      </pc:sldChg>
      <pc:sldChg chg="modSp mod">
        <pc:chgData name="pooja chopra" userId="514d0109580f5d37" providerId="LiveId" clId="{642264E5-DC3D-4FD2-B85A-37BF738D80E4}" dt="2023-02-17T04:41:56.434" v="73" actId="5793"/>
        <pc:sldMkLst>
          <pc:docMk/>
          <pc:sldMk cId="0" sldId="319"/>
        </pc:sldMkLst>
        <pc:spChg chg="mod">
          <ac:chgData name="pooja chopra" userId="514d0109580f5d37" providerId="LiveId" clId="{642264E5-DC3D-4FD2-B85A-37BF738D80E4}" dt="2023-02-17T04:41:56.434" v="73" actId="5793"/>
          <ac:spMkLst>
            <pc:docMk/>
            <pc:sldMk cId="0" sldId="319"/>
            <ac:spMk id="3" creationId="{00000000-0000-0000-0000-000000000000}"/>
          </ac:spMkLst>
        </pc:spChg>
      </pc:sldChg>
      <pc:sldChg chg="modSp mod">
        <pc:chgData name="pooja chopra" userId="514d0109580f5d37" providerId="LiveId" clId="{642264E5-DC3D-4FD2-B85A-37BF738D80E4}" dt="2023-02-17T04:43:32.991" v="76" actId="5793"/>
        <pc:sldMkLst>
          <pc:docMk/>
          <pc:sldMk cId="0" sldId="320"/>
        </pc:sldMkLst>
        <pc:spChg chg="mod">
          <ac:chgData name="pooja chopra" userId="514d0109580f5d37" providerId="LiveId" clId="{642264E5-DC3D-4FD2-B85A-37BF738D80E4}" dt="2023-02-17T04:43:32.991" v="76" actId="5793"/>
          <ac:spMkLst>
            <pc:docMk/>
            <pc:sldMk cId="0" sldId="320"/>
            <ac:spMk id="3" creationId="{00000000-0000-0000-0000-000000000000}"/>
          </ac:spMkLst>
        </pc:spChg>
      </pc:sldChg>
      <pc:sldChg chg="modSp mod">
        <pc:chgData name="pooja chopra" userId="514d0109580f5d37" providerId="LiveId" clId="{642264E5-DC3D-4FD2-B85A-37BF738D80E4}" dt="2023-02-17T04:43:54.412" v="79" actId="5793"/>
        <pc:sldMkLst>
          <pc:docMk/>
          <pc:sldMk cId="0" sldId="321"/>
        </pc:sldMkLst>
        <pc:spChg chg="mod">
          <ac:chgData name="pooja chopra" userId="514d0109580f5d37" providerId="LiveId" clId="{642264E5-DC3D-4FD2-B85A-37BF738D80E4}" dt="2023-02-17T04:43:54.412" v="79" actId="5793"/>
          <ac:spMkLst>
            <pc:docMk/>
            <pc:sldMk cId="0" sldId="321"/>
            <ac:spMk id="3" creationId="{00000000-0000-0000-0000-000000000000}"/>
          </ac:spMkLst>
        </pc:spChg>
      </pc:sldChg>
      <pc:sldChg chg="modSp mod">
        <pc:chgData name="pooja chopra" userId="514d0109580f5d37" providerId="LiveId" clId="{642264E5-DC3D-4FD2-B85A-37BF738D80E4}" dt="2023-02-17T04:44:45.981" v="83" actId="5793"/>
        <pc:sldMkLst>
          <pc:docMk/>
          <pc:sldMk cId="0" sldId="324"/>
        </pc:sldMkLst>
        <pc:spChg chg="mod">
          <ac:chgData name="pooja chopra" userId="514d0109580f5d37" providerId="LiveId" clId="{642264E5-DC3D-4FD2-B85A-37BF738D80E4}" dt="2023-02-17T04:44:45.981" v="83" actId="5793"/>
          <ac:spMkLst>
            <pc:docMk/>
            <pc:sldMk cId="0" sldId="324"/>
            <ac:spMk id="3" creationId="{00000000-0000-0000-0000-000000000000}"/>
          </ac:spMkLst>
        </pc:spChg>
      </pc:sldChg>
      <pc:sldChg chg="modSp mod">
        <pc:chgData name="pooja chopra" userId="514d0109580f5d37" providerId="LiveId" clId="{642264E5-DC3D-4FD2-B85A-37BF738D80E4}" dt="2023-02-17T04:44:52.843" v="84" actId="5793"/>
        <pc:sldMkLst>
          <pc:docMk/>
          <pc:sldMk cId="0" sldId="325"/>
        </pc:sldMkLst>
        <pc:spChg chg="mod">
          <ac:chgData name="pooja chopra" userId="514d0109580f5d37" providerId="LiveId" clId="{642264E5-DC3D-4FD2-B85A-37BF738D80E4}" dt="2023-02-17T04:44:52.843" v="84" actId="5793"/>
          <ac:spMkLst>
            <pc:docMk/>
            <pc:sldMk cId="0" sldId="325"/>
            <ac:spMk id="3" creationId="{00000000-0000-0000-0000-000000000000}"/>
          </ac:spMkLst>
        </pc:spChg>
      </pc:sldChg>
      <pc:sldChg chg="modSp mod">
        <pc:chgData name="pooja chopra" userId="514d0109580f5d37" providerId="LiveId" clId="{642264E5-DC3D-4FD2-B85A-37BF738D80E4}" dt="2023-02-17T04:44:59.335" v="86" actId="5793"/>
        <pc:sldMkLst>
          <pc:docMk/>
          <pc:sldMk cId="0" sldId="326"/>
        </pc:sldMkLst>
        <pc:spChg chg="mod">
          <ac:chgData name="pooja chopra" userId="514d0109580f5d37" providerId="LiveId" clId="{642264E5-DC3D-4FD2-B85A-37BF738D80E4}" dt="2023-02-17T04:44:59.335" v="86" actId="5793"/>
          <ac:spMkLst>
            <pc:docMk/>
            <pc:sldMk cId="0" sldId="326"/>
            <ac:spMk id="3" creationId="{00000000-0000-0000-0000-000000000000}"/>
          </ac:spMkLst>
        </pc:spChg>
      </pc:sldChg>
      <pc:sldChg chg="modSp mod">
        <pc:chgData name="pooja chopra" userId="514d0109580f5d37" providerId="LiveId" clId="{642264E5-DC3D-4FD2-B85A-37BF738D80E4}" dt="2023-02-17T04:45:06.533" v="88" actId="5793"/>
        <pc:sldMkLst>
          <pc:docMk/>
          <pc:sldMk cId="0" sldId="327"/>
        </pc:sldMkLst>
        <pc:spChg chg="mod">
          <ac:chgData name="pooja chopra" userId="514d0109580f5d37" providerId="LiveId" clId="{642264E5-DC3D-4FD2-B85A-37BF738D80E4}" dt="2023-02-17T04:45:06.533" v="88" actId="5793"/>
          <ac:spMkLst>
            <pc:docMk/>
            <pc:sldMk cId="0" sldId="327"/>
            <ac:spMk id="3" creationId="{00000000-0000-0000-0000-000000000000}"/>
          </ac:spMkLst>
        </pc:spChg>
      </pc:sldChg>
      <pc:sldChg chg="modSp mod">
        <pc:chgData name="pooja chopra" userId="514d0109580f5d37" providerId="LiveId" clId="{642264E5-DC3D-4FD2-B85A-37BF738D80E4}" dt="2023-02-17T04:45:10.679" v="89" actId="5793"/>
        <pc:sldMkLst>
          <pc:docMk/>
          <pc:sldMk cId="0" sldId="328"/>
        </pc:sldMkLst>
        <pc:spChg chg="mod">
          <ac:chgData name="pooja chopra" userId="514d0109580f5d37" providerId="LiveId" clId="{642264E5-DC3D-4FD2-B85A-37BF738D80E4}" dt="2023-02-17T04:45:10.679" v="89" actId="5793"/>
          <ac:spMkLst>
            <pc:docMk/>
            <pc:sldMk cId="0" sldId="328"/>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AE9138-B39A-4B00-8732-C35E127285F1}" type="datetimeFigureOut">
              <a:rPr lang="en-US" smtClean="0"/>
              <a:pPr/>
              <a:t>2/25/2024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E22D9C-84C9-4204-97D4-BFBAC523816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76464F3-E555-4192-92DF-661536CE0E99}" type="slidenum">
              <a:rPr lang="en-IN" smtClean="0"/>
              <a:pPr/>
              <a:t>1</a:t>
            </a:fld>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28736"/>
            <a:ext cx="9144000" cy="1470025"/>
          </a:xfrm>
        </p:spPr>
        <p:txBody>
          <a:bodyPr>
            <a:noAutofit/>
          </a:bodyPr>
          <a:lstStyle/>
          <a:p>
            <a:r>
              <a:rPr lang="en-US" sz="5400" dirty="0">
                <a:solidFill>
                  <a:schemeClr val="tx2">
                    <a:lumMod val="50000"/>
                  </a:schemeClr>
                </a:solidFill>
                <a:latin typeface="Broadway" pitchFamily="82" charset="0"/>
              </a:rPr>
              <a:t>CAP785</a:t>
            </a:r>
            <a:br>
              <a:rPr lang="en-US" sz="5400" dirty="0">
                <a:solidFill>
                  <a:schemeClr val="tx2">
                    <a:lumMod val="50000"/>
                  </a:schemeClr>
                </a:solidFill>
                <a:latin typeface="Broadway" pitchFamily="82" charset="0"/>
              </a:rPr>
            </a:br>
            <a:r>
              <a:rPr lang="en-IN" sz="3200" dirty="0">
                <a:latin typeface="Broadway" pitchFamily="82" charset="0"/>
              </a:rPr>
              <a:t>WEB PERFORMANCE OPTIMIZATION</a:t>
            </a:r>
            <a:endParaRPr lang="en-IN" sz="3200" dirty="0">
              <a:solidFill>
                <a:schemeClr val="tx2">
                  <a:lumMod val="50000"/>
                </a:schemeClr>
              </a:solidFill>
              <a:latin typeface="Broadway" pitchFamily="8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348292"/>
              </p:ext>
            </p:extLst>
          </p:nvPr>
        </p:nvGraphicFramePr>
        <p:xfrm>
          <a:off x="7391400" y="85725"/>
          <a:ext cx="1676400" cy="678979"/>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85725"/>
                        <a:ext cx="1676400" cy="678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214414" y="3071810"/>
            <a:ext cx="7056784" cy="0"/>
          </a:xfrm>
          <a:prstGeom prst="line">
            <a:avLst/>
          </a:prstGeom>
        </p:spPr>
        <p:style>
          <a:lnRef idx="3">
            <a:schemeClr val="accent6"/>
          </a:lnRef>
          <a:fillRef idx="0">
            <a:schemeClr val="accent6"/>
          </a:fillRef>
          <a:effectRef idx="2">
            <a:schemeClr val="accent6"/>
          </a:effectRef>
          <a:fontRef idx="minor">
            <a:schemeClr val="tx1"/>
          </a:fontRef>
        </p:style>
      </p:cxn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5792" y="5301208"/>
            <a:ext cx="2718208" cy="1556792"/>
          </a:xfrm>
          <a:prstGeom prst="rect">
            <a:avLst/>
          </a:prstGeom>
        </p:spPr>
      </p:pic>
    </p:spTree>
    <p:extLst>
      <p:ext uri="{BB962C8B-B14F-4D97-AF65-F5344CB8AC3E}">
        <p14:creationId xmlns:p14="http://schemas.microsoft.com/office/powerpoint/2010/main" val="113612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p:txBody>
          <a:bodyPr>
            <a:normAutofit/>
          </a:bodyPr>
          <a:lstStyle/>
          <a:p>
            <a:r>
              <a:rPr lang="en-US" sz="2000" dirty="0"/>
              <a:t>This draws a circle on the canvas with radius 20 pixels at coordinates 100 × 50 pixels. The circle is filled with a blue color, and has a black border of radius 1 pixel. Aside from circles, ellipses, polygons, and text, SVG also supports color gradients, filters, blur effects, and drop shadows.</a:t>
            </a:r>
          </a:p>
          <a:p>
            <a:r>
              <a:rPr lang="en-US" sz="2000" dirty="0"/>
              <a:t>In many situations, SVG is an ideal alternative to traditional image formats. </a:t>
            </a:r>
            <a:r>
              <a:rPr lang="en-US" sz="2000" dirty="0">
                <a:solidFill>
                  <a:srgbClr val="FF0000"/>
                </a:solidFill>
              </a:rPr>
              <a:t>It can result in smaller file sizes (sometimes, but not always), and (as the name implies) is scalable, meaning that the image can be resized without affecting its quality.</a:t>
            </a:r>
          </a:p>
          <a:p>
            <a:r>
              <a:rPr lang="en-US" sz="2000" dirty="0">
                <a:solidFill>
                  <a:srgbClr val="FF0000"/>
                </a:solidFill>
              </a:rPr>
              <a:t>One of the main reasons why the SVG format is not as widely used as it should be is because of poor support in IE.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89C8-5AEB-9718-AD3D-A2B9EF0F364E}"/>
              </a:ext>
            </a:extLst>
          </p:cNvPr>
          <p:cNvSpPr>
            <a:spLocks noGrp="1"/>
          </p:cNvSpPr>
          <p:nvPr>
            <p:ph type="title"/>
          </p:nvPr>
        </p:nvSpPr>
        <p:spPr/>
        <p:txBody>
          <a:bodyPr/>
          <a:lstStyle/>
          <a:p>
            <a:r>
              <a:rPr lang="en-GB" dirty="0"/>
              <a:t>Which Format to Choose?</a:t>
            </a:r>
          </a:p>
        </p:txBody>
      </p:sp>
      <p:sp>
        <p:nvSpPr>
          <p:cNvPr id="3" name="Content Placeholder 2">
            <a:extLst>
              <a:ext uri="{FF2B5EF4-FFF2-40B4-BE49-F238E27FC236}">
                <a16:creationId xmlns:a16="http://schemas.microsoft.com/office/drawing/2014/main" id="{D7A5F299-D1E2-6B8C-6689-1A42B4E94389}"/>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98CBA0FB-E0F1-CD07-5064-44385F069187}"/>
              </a:ext>
            </a:extLst>
          </p:cNvPr>
          <p:cNvPicPr>
            <a:picLocks noChangeAspect="1"/>
          </p:cNvPicPr>
          <p:nvPr/>
        </p:nvPicPr>
        <p:blipFill>
          <a:blip r:embed="rId2"/>
          <a:stretch>
            <a:fillRect/>
          </a:stretch>
        </p:blipFill>
        <p:spPr>
          <a:xfrm>
            <a:off x="457200" y="1417638"/>
            <a:ext cx="8610600" cy="5131658"/>
          </a:xfrm>
          <a:prstGeom prst="rect">
            <a:avLst/>
          </a:prstGeom>
        </p:spPr>
      </p:pic>
    </p:spTree>
    <p:extLst>
      <p:ext uri="{BB962C8B-B14F-4D97-AF65-F5344CB8AC3E}">
        <p14:creationId xmlns:p14="http://schemas.microsoft.com/office/powerpoint/2010/main" val="103496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1DB5C-A205-A200-BBB1-7B27EB818607}"/>
              </a:ext>
            </a:extLst>
          </p:cNvPr>
          <p:cNvSpPr>
            <a:spLocks noGrp="1"/>
          </p:cNvSpPr>
          <p:nvPr>
            <p:ph type="title"/>
          </p:nvPr>
        </p:nvSpPr>
        <p:spPr/>
        <p:txBody>
          <a:bodyPr/>
          <a:lstStyle/>
          <a:p>
            <a:r>
              <a:rPr lang="en-GB" dirty="0"/>
              <a:t>Image Delivery in CSS</a:t>
            </a:r>
          </a:p>
        </p:txBody>
      </p:sp>
      <p:sp>
        <p:nvSpPr>
          <p:cNvPr id="3" name="Content Placeholder 2">
            <a:extLst>
              <a:ext uri="{FF2B5EF4-FFF2-40B4-BE49-F238E27FC236}">
                <a16:creationId xmlns:a16="http://schemas.microsoft.com/office/drawing/2014/main" id="{8376DB27-5EBC-3C08-CD8C-CFD75655036B}"/>
              </a:ext>
            </a:extLst>
          </p:cNvPr>
          <p:cNvSpPr>
            <a:spLocks noGrp="1"/>
          </p:cNvSpPr>
          <p:nvPr>
            <p:ph idx="1"/>
          </p:nvPr>
        </p:nvSpPr>
        <p:spPr/>
        <p:txBody>
          <a:bodyPr>
            <a:normAutofit fontScale="92500" lnSpcReduction="20000"/>
          </a:bodyPr>
          <a:lstStyle/>
          <a:p>
            <a:pPr marL="0" indent="0">
              <a:buNone/>
            </a:pPr>
            <a:r>
              <a:rPr lang="en-GB" dirty="0"/>
              <a:t>When implementing responsive images using CSS , the best tool for the job is the media query. With media queries, you can decide at which screen width you should</a:t>
            </a:r>
          </a:p>
          <a:p>
            <a:pPr marL="0" indent="0">
              <a:buNone/>
            </a:pPr>
            <a:r>
              <a:rPr lang="en-GB" dirty="0"/>
              <a:t>change a background-image rule for a particular selector.</a:t>
            </a:r>
          </a:p>
          <a:p>
            <a:r>
              <a:rPr lang="en-GB" dirty="0"/>
              <a:t>On your website, if only one selector has a background-image property set, and that’s the #masthead selector. It sets the styling for the top of the </a:t>
            </a:r>
            <a:r>
              <a:rPr lang="en-GB" dirty="0" err="1"/>
              <a:t>page,which</a:t>
            </a:r>
            <a:r>
              <a:rPr lang="en-GB" dirty="0"/>
              <a:t> has a large background image, logo, and site tagline. </a:t>
            </a:r>
          </a:p>
        </p:txBody>
      </p:sp>
    </p:spTree>
    <p:extLst>
      <p:ext uri="{BB962C8B-B14F-4D97-AF65-F5344CB8AC3E}">
        <p14:creationId xmlns:p14="http://schemas.microsoft.com/office/powerpoint/2010/main" val="392721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D7B4-E6E0-637A-FC01-6646674A59EA}"/>
              </a:ext>
            </a:extLst>
          </p:cNvPr>
          <p:cNvSpPr>
            <a:spLocks noGrp="1"/>
          </p:cNvSpPr>
          <p:nvPr>
            <p:ph type="title"/>
          </p:nvPr>
        </p:nvSpPr>
        <p:spPr/>
        <p:txBody>
          <a:bodyPr/>
          <a:lstStyle/>
          <a:p>
            <a:r>
              <a:rPr lang="en-GB" dirty="0"/>
              <a:t>CSS for this selector </a:t>
            </a:r>
          </a:p>
        </p:txBody>
      </p:sp>
      <p:pic>
        <p:nvPicPr>
          <p:cNvPr id="5" name="Content Placeholder 4">
            <a:extLst>
              <a:ext uri="{FF2B5EF4-FFF2-40B4-BE49-F238E27FC236}">
                <a16:creationId xmlns:a16="http://schemas.microsoft.com/office/drawing/2014/main" id="{0F11146B-D2DF-676A-3C91-9339E98554DF}"/>
              </a:ext>
            </a:extLst>
          </p:cNvPr>
          <p:cNvPicPr>
            <a:picLocks noGrp="1" noChangeAspect="1"/>
          </p:cNvPicPr>
          <p:nvPr>
            <p:ph idx="1"/>
          </p:nvPr>
        </p:nvPicPr>
        <p:blipFill>
          <a:blip r:embed="rId2"/>
          <a:stretch>
            <a:fillRect/>
          </a:stretch>
        </p:blipFill>
        <p:spPr>
          <a:xfrm>
            <a:off x="1550408" y="1828800"/>
            <a:ext cx="6043184" cy="3810000"/>
          </a:xfrm>
        </p:spPr>
      </p:pic>
    </p:spTree>
    <p:extLst>
      <p:ext uri="{BB962C8B-B14F-4D97-AF65-F5344CB8AC3E}">
        <p14:creationId xmlns:p14="http://schemas.microsoft.com/office/powerpoint/2010/main" val="1263311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BBCB-A8D0-B0DE-EB34-8C245896A8E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EDFA13-6FE8-FDB7-9275-37901EC439E9}"/>
              </a:ext>
            </a:extLst>
          </p:cNvPr>
          <p:cNvSpPr>
            <a:spLocks noGrp="1"/>
          </p:cNvSpPr>
          <p:nvPr>
            <p:ph idx="1"/>
          </p:nvPr>
        </p:nvSpPr>
        <p:spPr/>
        <p:txBody>
          <a:bodyPr>
            <a:normAutofit fontScale="92500"/>
          </a:bodyPr>
          <a:lstStyle/>
          <a:p>
            <a:r>
              <a:rPr lang="en-GB" dirty="0"/>
              <a:t>The #masthead element spans the width of the browser window and has a background-</a:t>
            </a:r>
          </a:p>
          <a:p>
            <a:r>
              <a:rPr lang="en-GB" dirty="0"/>
              <a:t>image value of masthead-xxxsmall.jpg. If you load this website on large screens, you’ll</a:t>
            </a:r>
          </a:p>
          <a:p>
            <a:r>
              <a:rPr lang="en-GB" dirty="0"/>
              <a:t>immediately notice how poor the visual quality of the background image is. This is because</a:t>
            </a:r>
          </a:p>
          <a:p>
            <a:r>
              <a:rPr lang="en-GB" dirty="0"/>
              <a:t>the default styling is mobile-first, so the smallest image meant for mobile devices is served</a:t>
            </a:r>
          </a:p>
        </p:txBody>
      </p:sp>
    </p:spTree>
    <p:extLst>
      <p:ext uri="{BB962C8B-B14F-4D97-AF65-F5344CB8AC3E}">
        <p14:creationId xmlns:p14="http://schemas.microsoft.com/office/powerpoint/2010/main" val="30406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737FBF-CE03-53C0-DA04-4058116994A6}"/>
              </a:ext>
            </a:extLst>
          </p:cNvPr>
          <p:cNvPicPr>
            <a:picLocks noGrp="1" noChangeAspect="1"/>
          </p:cNvPicPr>
          <p:nvPr>
            <p:ph idx="1"/>
          </p:nvPr>
        </p:nvPicPr>
        <p:blipFill>
          <a:blip r:embed="rId2"/>
          <a:stretch>
            <a:fillRect/>
          </a:stretch>
        </p:blipFill>
        <p:spPr>
          <a:xfrm>
            <a:off x="1535167" y="1295401"/>
            <a:ext cx="6073666" cy="3863294"/>
          </a:xfrm>
        </p:spPr>
      </p:pic>
    </p:spTree>
    <p:extLst>
      <p:ext uri="{BB962C8B-B14F-4D97-AF65-F5344CB8AC3E}">
        <p14:creationId xmlns:p14="http://schemas.microsoft.com/office/powerpoint/2010/main" val="2996790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07A2B-6147-DA54-7144-4614EA1728D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DC25A65-5672-D93D-15C8-7D27CFF826CF}"/>
              </a:ext>
            </a:extLst>
          </p:cNvPr>
          <p:cNvSpPr>
            <a:spLocks noGrp="1"/>
          </p:cNvSpPr>
          <p:nvPr>
            <p:ph idx="1"/>
          </p:nvPr>
        </p:nvSpPr>
        <p:spPr/>
        <p:txBody>
          <a:bodyPr/>
          <a:lstStyle/>
          <a:p>
            <a:r>
              <a:rPr lang="en-GB" dirty="0"/>
              <a:t>What you want to do with this code is modify the #masthead selector’s content to provide a higher-resolution background image than masthead-xxxsmall.jpg when this breakpoint kicks in. So go ahead and change the content of the #masthead selector to the following:</a:t>
            </a:r>
          </a:p>
        </p:txBody>
      </p:sp>
    </p:spTree>
    <p:extLst>
      <p:ext uri="{BB962C8B-B14F-4D97-AF65-F5344CB8AC3E}">
        <p14:creationId xmlns:p14="http://schemas.microsoft.com/office/powerpoint/2010/main" val="10500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425B4C-5078-F6CA-5C25-805FB3BDF7FA}"/>
              </a:ext>
            </a:extLst>
          </p:cNvPr>
          <p:cNvSpPr>
            <a:spLocks noGrp="1"/>
          </p:cNvSpPr>
          <p:nvPr>
            <p:ph idx="1"/>
          </p:nvPr>
        </p:nvSpPr>
        <p:spPr>
          <a:xfrm>
            <a:off x="457200" y="2590800"/>
            <a:ext cx="8229600" cy="3535363"/>
          </a:xfrm>
        </p:spPr>
        <p:txBody>
          <a:bodyPr/>
          <a:lstStyle/>
          <a:p>
            <a:r>
              <a:rPr lang="en-GB" dirty="0"/>
              <a:t>After you add the background-image property for the new image, save the document</a:t>
            </a:r>
          </a:p>
          <a:p>
            <a:r>
              <a:rPr lang="en-GB" dirty="0"/>
              <a:t>and reload the page. Then observe the improvement in image quality</a:t>
            </a:r>
          </a:p>
        </p:txBody>
      </p:sp>
      <p:pic>
        <p:nvPicPr>
          <p:cNvPr id="5" name="Picture 4">
            <a:extLst>
              <a:ext uri="{FF2B5EF4-FFF2-40B4-BE49-F238E27FC236}">
                <a16:creationId xmlns:a16="http://schemas.microsoft.com/office/drawing/2014/main" id="{49ACBA29-70E7-EC12-F7B4-06F82DE4E065}"/>
              </a:ext>
            </a:extLst>
          </p:cNvPr>
          <p:cNvPicPr>
            <a:picLocks noChangeAspect="1"/>
          </p:cNvPicPr>
          <p:nvPr/>
        </p:nvPicPr>
        <p:blipFill>
          <a:blip r:embed="rId2"/>
          <a:stretch>
            <a:fillRect/>
          </a:stretch>
        </p:blipFill>
        <p:spPr>
          <a:xfrm>
            <a:off x="1219200" y="609600"/>
            <a:ext cx="7315200" cy="1642146"/>
          </a:xfrm>
          <a:prstGeom prst="rect">
            <a:avLst/>
          </a:prstGeom>
        </p:spPr>
      </p:pic>
    </p:spTree>
    <p:extLst>
      <p:ext uri="{BB962C8B-B14F-4D97-AF65-F5344CB8AC3E}">
        <p14:creationId xmlns:p14="http://schemas.microsoft.com/office/powerpoint/2010/main" val="3723625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1AFE-A0C8-6D4F-99D6-6421A353ACB5}"/>
              </a:ext>
            </a:extLst>
          </p:cNvPr>
          <p:cNvSpPr>
            <a:spLocks noGrp="1"/>
          </p:cNvSpPr>
          <p:nvPr>
            <p:ph type="title"/>
          </p:nvPr>
        </p:nvSpPr>
        <p:spPr/>
        <p:txBody>
          <a:bodyPr>
            <a:normAutofit fontScale="90000"/>
          </a:bodyPr>
          <a:lstStyle/>
          <a:p>
            <a:r>
              <a:rPr lang="en-GB" dirty="0"/>
              <a:t>Using SVG background images in CSS</a:t>
            </a:r>
          </a:p>
        </p:txBody>
      </p:sp>
      <p:sp>
        <p:nvSpPr>
          <p:cNvPr id="3" name="Content Placeholder 2">
            <a:extLst>
              <a:ext uri="{FF2B5EF4-FFF2-40B4-BE49-F238E27FC236}">
                <a16:creationId xmlns:a16="http://schemas.microsoft.com/office/drawing/2014/main" id="{F514D255-5B87-5E15-72BF-FA40C44C33B0}"/>
              </a:ext>
            </a:extLst>
          </p:cNvPr>
          <p:cNvSpPr>
            <a:spLocks noGrp="1"/>
          </p:cNvSpPr>
          <p:nvPr>
            <p:ph idx="1"/>
          </p:nvPr>
        </p:nvSpPr>
        <p:spPr/>
        <p:txBody>
          <a:bodyPr>
            <a:normAutofit/>
          </a:bodyPr>
          <a:lstStyle/>
          <a:p>
            <a:pPr marL="0" indent="0">
              <a:buNone/>
            </a:pPr>
            <a:r>
              <a:rPr lang="en-GB" sz="1800" dirty="0"/>
              <a:t>Sometimes it may be preferable to use SVGs in background images, depending on the</a:t>
            </a:r>
          </a:p>
          <a:p>
            <a:pPr marL="0" indent="0">
              <a:buNone/>
            </a:pPr>
            <a:r>
              <a:rPr lang="en-GB" sz="1800" dirty="0"/>
              <a:t>content of the image. If you have an image that contains a lot of line art, SVGs are perfect. When using these image types in CSS, no media queries are required for the image to display flawlessly across all resolutions and display densities.</a:t>
            </a:r>
          </a:p>
          <a:p>
            <a:pPr marL="0" indent="0">
              <a:buNone/>
            </a:pPr>
            <a:r>
              <a:rPr lang="en-GB" sz="1800" dirty="0"/>
              <a:t>In your website, change the background-image property in this selector to the following:</a:t>
            </a:r>
          </a:p>
          <a:p>
            <a:pPr marL="0" indent="0">
              <a:buNone/>
            </a:pPr>
            <a:r>
              <a:rPr lang="en-GB" sz="1800" dirty="0"/>
              <a:t>		background-image: </a:t>
            </a:r>
            <a:r>
              <a:rPr lang="en-GB" sz="1800" dirty="0" err="1"/>
              <a:t>url</a:t>
            </a:r>
            <a:r>
              <a:rPr lang="en-GB" sz="1800" dirty="0"/>
              <a:t>("../</a:t>
            </a:r>
            <a:r>
              <a:rPr lang="en-GB" sz="1800" dirty="0" err="1"/>
              <a:t>img</a:t>
            </a:r>
            <a:r>
              <a:rPr lang="en-GB" sz="1800" dirty="0"/>
              <a:t>/</a:t>
            </a:r>
            <a:r>
              <a:rPr lang="en-GB" sz="1800" dirty="0" err="1"/>
              <a:t>masthead.svg</a:t>
            </a:r>
            <a:r>
              <a:rPr lang="en-GB" sz="1800" dirty="0"/>
              <a:t>");</a:t>
            </a:r>
          </a:p>
          <a:p>
            <a:pPr marL="0" indent="0">
              <a:buNone/>
            </a:pPr>
            <a:r>
              <a:rPr lang="en-GB" sz="1800" dirty="0"/>
              <a:t>Then remove all the media queries in the document, so the background image overrides in those media queries don’t override the SVG back-ground you’ve set. After you make these changes, save and reload the page to see the new background image.</a:t>
            </a:r>
          </a:p>
          <a:p>
            <a:pPr marL="0" indent="0">
              <a:buNone/>
            </a:pPr>
            <a:r>
              <a:rPr lang="en-GB" sz="1800" dirty="0"/>
              <a:t>When the new SVG goes into effect, resize the window and observe how the image</a:t>
            </a:r>
          </a:p>
          <a:p>
            <a:pPr marL="0" indent="0">
              <a:buNone/>
            </a:pPr>
            <a:r>
              <a:rPr lang="en-GB" sz="1800" dirty="0"/>
              <a:t>scales flawlessly at all resolutions. This is the primary advantage of SVG files at work.</a:t>
            </a:r>
          </a:p>
          <a:p>
            <a:pPr marL="0" indent="0">
              <a:buNone/>
            </a:pPr>
            <a:r>
              <a:rPr lang="en-GB" sz="1800" dirty="0"/>
              <a:t>No media queries required, the image scales properly at all device widths and screen</a:t>
            </a:r>
          </a:p>
          <a:p>
            <a:pPr marL="0" indent="0">
              <a:buNone/>
            </a:pPr>
            <a:r>
              <a:rPr lang="en-GB" sz="1800" dirty="0"/>
              <a:t>types, high DPI or otherwise.</a:t>
            </a:r>
          </a:p>
        </p:txBody>
      </p:sp>
    </p:spTree>
    <p:extLst>
      <p:ext uri="{BB962C8B-B14F-4D97-AF65-F5344CB8AC3E}">
        <p14:creationId xmlns:p14="http://schemas.microsoft.com/office/powerpoint/2010/main" val="391309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81DA-7F8A-67DD-688A-D8FEA84B1AC0}"/>
              </a:ext>
            </a:extLst>
          </p:cNvPr>
          <p:cNvSpPr>
            <a:spLocks noGrp="1"/>
          </p:cNvSpPr>
          <p:nvPr>
            <p:ph type="title"/>
          </p:nvPr>
        </p:nvSpPr>
        <p:spPr/>
        <p:txBody>
          <a:bodyPr/>
          <a:lstStyle/>
          <a:p>
            <a:r>
              <a:rPr lang="en-GB" dirty="0"/>
              <a:t>Image delivery in HTML</a:t>
            </a:r>
          </a:p>
        </p:txBody>
      </p:sp>
      <p:sp>
        <p:nvSpPr>
          <p:cNvPr id="3" name="Content Placeholder 2">
            <a:extLst>
              <a:ext uri="{FF2B5EF4-FFF2-40B4-BE49-F238E27FC236}">
                <a16:creationId xmlns:a16="http://schemas.microsoft.com/office/drawing/2014/main" id="{16CC740D-56A8-8D7C-3998-8F5FF4AAC041}"/>
              </a:ext>
            </a:extLst>
          </p:cNvPr>
          <p:cNvSpPr>
            <a:spLocks noGrp="1"/>
          </p:cNvSpPr>
          <p:nvPr>
            <p:ph idx="1"/>
          </p:nvPr>
        </p:nvSpPr>
        <p:spPr/>
        <p:txBody>
          <a:bodyPr/>
          <a:lstStyle/>
          <a:p>
            <a:pPr marL="0" indent="0">
              <a:buNone/>
            </a:pPr>
            <a:r>
              <a:rPr lang="en-GB" dirty="0"/>
              <a:t>In this section, you’ll learn about two approaches to using responsive images </a:t>
            </a:r>
            <a:r>
              <a:rPr lang="en-GB" dirty="0" err="1"/>
              <a:t>inHTML</a:t>
            </a:r>
            <a:r>
              <a:rPr lang="en-GB" dirty="0"/>
              <a:t> , both useful for different scenarios. These are the &lt;picture&gt; element and the &lt;</a:t>
            </a:r>
            <a:r>
              <a:rPr lang="en-GB" dirty="0" err="1"/>
              <a:t>img</a:t>
            </a:r>
            <a:r>
              <a:rPr lang="en-GB" dirty="0"/>
              <a:t>&gt; tag’s </a:t>
            </a:r>
            <a:r>
              <a:rPr lang="en-GB" dirty="0" err="1"/>
              <a:t>srcset</a:t>
            </a:r>
            <a:r>
              <a:rPr lang="en-GB" dirty="0"/>
              <a:t> attribute.</a:t>
            </a:r>
          </a:p>
        </p:txBody>
      </p:sp>
    </p:spTree>
    <p:extLst>
      <p:ext uri="{BB962C8B-B14F-4D97-AF65-F5344CB8AC3E}">
        <p14:creationId xmlns:p14="http://schemas.microsoft.com/office/powerpoint/2010/main" val="25672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684-50D7-7550-AC96-90D5C2604F7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E1E8F069-DA74-2F04-ACDE-0188C0BC8815}"/>
              </a:ext>
            </a:extLst>
          </p:cNvPr>
          <p:cNvSpPr>
            <a:spLocks noGrp="1"/>
          </p:cNvSpPr>
          <p:nvPr>
            <p:ph idx="1"/>
          </p:nvPr>
        </p:nvSpPr>
        <p:spPr/>
        <p:txBody>
          <a:bodyPr>
            <a:normAutofit fontScale="85000" lnSpcReduction="10000"/>
          </a:bodyPr>
          <a:lstStyle/>
          <a:p>
            <a:pPr marL="0" indent="0" algn="just">
              <a:buNone/>
            </a:pPr>
            <a:r>
              <a:rPr lang="en-GB" dirty="0"/>
              <a:t>When images are served with responsiveness in mind, users are getting the best experience that their devices are capable of. For instance, one large image can scale down well for all devices, but it isn’t the best choice even if it looks great for all devices. The device has to take an image that’s grossly oversized and rescale it to fit the screen. This image will also have a larger file size, thus taking more time to download.</a:t>
            </a:r>
          </a:p>
          <a:p>
            <a:pPr marL="0" indent="0" algn="just">
              <a:buNone/>
            </a:pPr>
            <a:r>
              <a:rPr lang="en-GB" dirty="0"/>
              <a:t>This impairs performance.</a:t>
            </a:r>
          </a:p>
          <a:p>
            <a:pPr marL="0" indent="0" algn="just">
              <a:buNone/>
            </a:pPr>
            <a:r>
              <a:rPr lang="en-GB" dirty="0"/>
              <a:t>Instead, it makes more sense to serve images to best fit the device’s needs</a:t>
            </a:r>
          </a:p>
        </p:txBody>
      </p:sp>
    </p:spTree>
    <p:extLst>
      <p:ext uri="{BB962C8B-B14F-4D97-AF65-F5344CB8AC3E}">
        <p14:creationId xmlns:p14="http://schemas.microsoft.com/office/powerpoint/2010/main" val="3115063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1220-FAAF-5BBC-6DB2-C229E5FCAB3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6E3B3B8-9D3F-0C07-386E-D9874CF652E3}"/>
              </a:ext>
            </a:extLst>
          </p:cNvPr>
          <p:cNvPicPr>
            <a:picLocks noGrp="1" noChangeAspect="1"/>
          </p:cNvPicPr>
          <p:nvPr>
            <p:ph idx="1"/>
          </p:nvPr>
        </p:nvPicPr>
        <p:blipFill>
          <a:blip r:embed="rId2"/>
          <a:stretch>
            <a:fillRect/>
          </a:stretch>
        </p:blipFill>
        <p:spPr>
          <a:xfrm>
            <a:off x="1348460" y="2201877"/>
            <a:ext cx="6447079" cy="3322608"/>
          </a:xfrm>
        </p:spPr>
      </p:pic>
    </p:spTree>
    <p:extLst>
      <p:ext uri="{BB962C8B-B14F-4D97-AF65-F5344CB8AC3E}">
        <p14:creationId xmlns:p14="http://schemas.microsoft.com/office/powerpoint/2010/main" val="162007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4D2C-375D-37B5-6A45-410B972914BA}"/>
              </a:ext>
            </a:extLst>
          </p:cNvPr>
          <p:cNvSpPr>
            <a:spLocks noGrp="1"/>
          </p:cNvSpPr>
          <p:nvPr>
            <p:ph type="title"/>
          </p:nvPr>
        </p:nvSpPr>
        <p:spPr/>
        <p:txBody>
          <a:bodyPr/>
          <a:lstStyle/>
          <a:p>
            <a:r>
              <a:rPr lang="en-GB" dirty="0"/>
              <a:t>Using </a:t>
            </a:r>
            <a:r>
              <a:rPr lang="en-GB" dirty="0" err="1"/>
              <a:t>srcset</a:t>
            </a:r>
            <a:endParaRPr lang="en-GB" dirty="0"/>
          </a:p>
        </p:txBody>
      </p:sp>
      <p:pic>
        <p:nvPicPr>
          <p:cNvPr id="5" name="Content Placeholder 4">
            <a:extLst>
              <a:ext uri="{FF2B5EF4-FFF2-40B4-BE49-F238E27FC236}">
                <a16:creationId xmlns:a16="http://schemas.microsoft.com/office/drawing/2014/main" id="{78C663E0-2CAB-6F82-4D65-BFFF8EAEA511}"/>
              </a:ext>
            </a:extLst>
          </p:cNvPr>
          <p:cNvPicPr>
            <a:picLocks noGrp="1" noChangeAspect="1"/>
          </p:cNvPicPr>
          <p:nvPr>
            <p:ph idx="1"/>
          </p:nvPr>
        </p:nvPicPr>
        <p:blipFill>
          <a:blip r:embed="rId2"/>
          <a:stretch>
            <a:fillRect/>
          </a:stretch>
        </p:blipFill>
        <p:spPr>
          <a:xfrm>
            <a:off x="1295400" y="2286000"/>
            <a:ext cx="3276600" cy="2167782"/>
          </a:xfrm>
        </p:spPr>
      </p:pic>
      <p:pic>
        <p:nvPicPr>
          <p:cNvPr id="4" name="Picture 3">
            <a:extLst>
              <a:ext uri="{FF2B5EF4-FFF2-40B4-BE49-F238E27FC236}">
                <a16:creationId xmlns:a16="http://schemas.microsoft.com/office/drawing/2014/main" id="{8E4C9697-B5D3-5E35-F711-172953F9B299}"/>
              </a:ext>
            </a:extLst>
          </p:cNvPr>
          <p:cNvPicPr>
            <a:picLocks noChangeAspect="1"/>
          </p:cNvPicPr>
          <p:nvPr/>
        </p:nvPicPr>
        <p:blipFill>
          <a:blip r:embed="rId3"/>
          <a:stretch>
            <a:fillRect/>
          </a:stretch>
        </p:blipFill>
        <p:spPr>
          <a:xfrm>
            <a:off x="4572000" y="1920109"/>
            <a:ext cx="4229467" cy="1508891"/>
          </a:xfrm>
          <a:prstGeom prst="rect">
            <a:avLst/>
          </a:prstGeom>
        </p:spPr>
      </p:pic>
      <p:pic>
        <p:nvPicPr>
          <p:cNvPr id="7" name="Picture 6">
            <a:extLst>
              <a:ext uri="{FF2B5EF4-FFF2-40B4-BE49-F238E27FC236}">
                <a16:creationId xmlns:a16="http://schemas.microsoft.com/office/drawing/2014/main" id="{32E0E26D-950E-02B7-3666-4B24A5AF6642}"/>
              </a:ext>
            </a:extLst>
          </p:cNvPr>
          <p:cNvPicPr>
            <a:picLocks noChangeAspect="1"/>
          </p:cNvPicPr>
          <p:nvPr/>
        </p:nvPicPr>
        <p:blipFill>
          <a:blip r:embed="rId4"/>
          <a:stretch>
            <a:fillRect/>
          </a:stretch>
        </p:blipFill>
        <p:spPr>
          <a:xfrm>
            <a:off x="4648200" y="3581400"/>
            <a:ext cx="4038600" cy="1867062"/>
          </a:xfrm>
          <a:prstGeom prst="rect">
            <a:avLst/>
          </a:prstGeom>
        </p:spPr>
      </p:pic>
    </p:spTree>
    <p:extLst>
      <p:ext uri="{BB962C8B-B14F-4D97-AF65-F5344CB8AC3E}">
        <p14:creationId xmlns:p14="http://schemas.microsoft.com/office/powerpoint/2010/main" val="415588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F8891-B5DA-B285-FE94-458DE03B723C}"/>
              </a:ext>
            </a:extLst>
          </p:cNvPr>
          <p:cNvSpPr>
            <a:spLocks noGrp="1"/>
          </p:cNvSpPr>
          <p:nvPr>
            <p:ph idx="1"/>
          </p:nvPr>
        </p:nvSpPr>
        <p:spPr/>
        <p:txBody>
          <a:bodyPr>
            <a:normAutofit/>
          </a:bodyPr>
          <a:lstStyle/>
          <a:p>
            <a:pPr marL="0" indent="0">
              <a:buNone/>
            </a:pPr>
            <a:r>
              <a:rPr lang="en-GB" baseline="-25000" dirty="0"/>
              <a:t>In this example, the </a:t>
            </a:r>
            <a:r>
              <a:rPr lang="en-GB" baseline="-25000" dirty="0" err="1"/>
              <a:t>src</a:t>
            </a:r>
            <a:r>
              <a:rPr lang="en-GB" baseline="-25000" dirty="0"/>
              <a:t> attribute is used for the default image, which in mobile-first sites, should be the smallest in the image set. This acts as a fallback for browsers that don’t support </a:t>
            </a:r>
            <a:r>
              <a:rPr lang="en-GB" baseline="-25000" dirty="0" err="1"/>
              <a:t>srcset</a:t>
            </a:r>
            <a:r>
              <a:rPr lang="en-GB" baseline="-25000" dirty="0"/>
              <a:t> . The </a:t>
            </a:r>
            <a:r>
              <a:rPr lang="en-GB" baseline="-25000" dirty="0" err="1"/>
              <a:t>srcset</a:t>
            </a:r>
            <a:r>
              <a:rPr lang="en-GB" baseline="-25000" dirty="0"/>
              <a:t> attribute here refers to two higher-resolution images The format that the </a:t>
            </a:r>
            <a:r>
              <a:rPr lang="en-GB" baseline="-25000" dirty="0" err="1"/>
              <a:t>srcset</a:t>
            </a:r>
            <a:r>
              <a:rPr lang="en-GB" baseline="-25000" dirty="0"/>
              <a:t> attribute takes is the image URL, and the width of the image, separated by a space. Image names are in the format you’d normally use in an &lt;</a:t>
            </a:r>
            <a:r>
              <a:rPr lang="en-GB" baseline="-25000" dirty="0" err="1"/>
              <a:t>img</a:t>
            </a:r>
            <a:r>
              <a:rPr lang="en-GB" baseline="-25000" dirty="0"/>
              <a:t>&gt; tag’s </a:t>
            </a:r>
            <a:r>
              <a:rPr lang="en-GB" baseline="-25000" dirty="0" err="1"/>
              <a:t>src</a:t>
            </a:r>
            <a:r>
              <a:rPr lang="en-GB" baseline="-25000" dirty="0"/>
              <a:t> attribute, and the width is denoted using the suffix w. For example, an image 512 pixels in width would be denoted as 512w. Additional images and dimensions can be added. Just separate them with a comma! The strength of </a:t>
            </a:r>
            <a:r>
              <a:rPr lang="en-GB" baseline="-25000" dirty="0" err="1"/>
              <a:t>srcset</a:t>
            </a:r>
            <a:r>
              <a:rPr lang="en-GB" baseline="-25000" dirty="0"/>
              <a:t> is that it doesn’t need media queries to work.</a:t>
            </a:r>
          </a:p>
        </p:txBody>
      </p:sp>
    </p:spTree>
    <p:extLst>
      <p:ext uri="{BB962C8B-B14F-4D97-AF65-F5344CB8AC3E}">
        <p14:creationId xmlns:p14="http://schemas.microsoft.com/office/powerpoint/2010/main" val="2441286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197A-0C28-CDE4-FE11-313BDBBD8991}"/>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48981895-E1D7-99B1-9D63-97B320A80676}"/>
              </a:ext>
            </a:extLst>
          </p:cNvPr>
          <p:cNvPicPr>
            <a:picLocks noGrp="1" noChangeAspect="1"/>
          </p:cNvPicPr>
          <p:nvPr>
            <p:ph idx="1"/>
          </p:nvPr>
        </p:nvPicPr>
        <p:blipFill>
          <a:blip r:embed="rId2"/>
          <a:stretch>
            <a:fillRect/>
          </a:stretch>
        </p:blipFill>
        <p:spPr>
          <a:xfrm>
            <a:off x="1420857" y="2422876"/>
            <a:ext cx="6302286" cy="2880610"/>
          </a:xfrm>
        </p:spPr>
      </p:pic>
    </p:spTree>
    <p:extLst>
      <p:ext uri="{BB962C8B-B14F-4D97-AF65-F5344CB8AC3E}">
        <p14:creationId xmlns:p14="http://schemas.microsoft.com/office/powerpoint/2010/main" val="68595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1403-F6CE-0586-1B55-5081DDC81DF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E6861EB-C907-523E-80D4-C73B2187CFC9}"/>
              </a:ext>
            </a:extLst>
          </p:cNvPr>
          <p:cNvSpPr>
            <a:spLocks noGrp="1"/>
          </p:cNvSpPr>
          <p:nvPr>
            <p:ph idx="1"/>
          </p:nvPr>
        </p:nvSpPr>
        <p:spPr/>
        <p:txBody>
          <a:bodyPr/>
          <a:lstStyle/>
          <a:p>
            <a:pPr marL="0" indent="0" algn="just">
              <a:buNone/>
            </a:pPr>
            <a:r>
              <a:rPr lang="en-GB" dirty="0"/>
              <a:t>The </a:t>
            </a:r>
            <a:r>
              <a:rPr lang="en-GB" dirty="0" err="1"/>
              <a:t>srcset</a:t>
            </a:r>
            <a:r>
              <a:rPr lang="en-GB" dirty="0"/>
              <a:t> feature as used on the &lt;</a:t>
            </a:r>
            <a:r>
              <a:rPr lang="en-GB" dirty="0" err="1"/>
              <a:t>img</a:t>
            </a:r>
            <a:r>
              <a:rPr lang="en-GB" dirty="0"/>
              <a:t>&gt; tag isn’t a good fit for images that need different treatments in different breakpoints, because it requires that a set of images maintain the same aspect ratio. The &lt;picture&gt; element has no such </a:t>
            </a:r>
            <a:r>
              <a:rPr lang="en-GB" dirty="0" err="1"/>
              <a:t>requirement,and</a:t>
            </a:r>
            <a:r>
              <a:rPr lang="en-GB" dirty="0"/>
              <a:t> will display any image at any defined transition point</a:t>
            </a:r>
          </a:p>
        </p:txBody>
      </p:sp>
    </p:spTree>
    <p:extLst>
      <p:ext uri="{BB962C8B-B14F-4D97-AF65-F5344CB8AC3E}">
        <p14:creationId xmlns:p14="http://schemas.microsoft.com/office/powerpoint/2010/main" val="331474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7BE587-60EE-F21D-576E-7BA8DE0F9D27}"/>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D8794A86-1826-284B-1EC0-B5F73E615F10}"/>
              </a:ext>
            </a:extLst>
          </p:cNvPr>
          <p:cNvPicPr>
            <a:picLocks noChangeAspect="1"/>
          </p:cNvPicPr>
          <p:nvPr/>
        </p:nvPicPr>
        <p:blipFill>
          <a:blip r:embed="rId2"/>
          <a:stretch>
            <a:fillRect/>
          </a:stretch>
        </p:blipFill>
        <p:spPr>
          <a:xfrm>
            <a:off x="381000" y="1600200"/>
            <a:ext cx="8043244" cy="4525963"/>
          </a:xfrm>
          <a:prstGeom prst="rect">
            <a:avLst/>
          </a:prstGeom>
        </p:spPr>
      </p:pic>
    </p:spTree>
    <p:extLst>
      <p:ext uri="{BB962C8B-B14F-4D97-AF65-F5344CB8AC3E}">
        <p14:creationId xmlns:p14="http://schemas.microsoft.com/office/powerpoint/2010/main" val="1530543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81AC7F-3DF6-C429-0543-54D53A0880BD}"/>
              </a:ext>
            </a:extLst>
          </p:cNvPr>
          <p:cNvSpPr>
            <a:spLocks noGrp="1"/>
          </p:cNvSpPr>
          <p:nvPr>
            <p:ph idx="1"/>
          </p:nvPr>
        </p:nvSpPr>
        <p:spPr/>
        <p:txBody>
          <a:bodyPr>
            <a:normAutofit fontScale="85000" lnSpcReduction="10000"/>
          </a:bodyPr>
          <a:lstStyle/>
          <a:p>
            <a:pPr marL="0" indent="0" algn="just">
              <a:buNone/>
            </a:pPr>
            <a:r>
              <a:rPr lang="en-GB" dirty="0"/>
              <a:t>To achieve your goal, you add two &lt;source&gt; tags for different images. The first &lt;source&gt; tag contains a media attribute that takes effect when the screen is 704px or</a:t>
            </a:r>
          </a:p>
          <a:p>
            <a:pPr marL="0" indent="0" algn="just">
              <a:buNone/>
            </a:pPr>
            <a:r>
              <a:rPr lang="en-GB" dirty="0"/>
              <a:t>wider. When this condition is met, the </a:t>
            </a:r>
            <a:r>
              <a:rPr lang="en-GB" dirty="0" err="1"/>
              <a:t>srcset</a:t>
            </a:r>
            <a:r>
              <a:rPr lang="en-GB" dirty="0"/>
              <a:t> attribute will provide an image 384px in width, and render it at a third of the viewport size. When the screen width is less than 704px , the second &lt;source&gt; tag kicks in. This &lt;source&gt; has an </a:t>
            </a:r>
            <a:r>
              <a:rPr lang="en-GB" dirty="0" err="1"/>
              <a:t>srcset</a:t>
            </a:r>
            <a:r>
              <a:rPr lang="en-GB" dirty="0"/>
              <a:t> attribute to bring in a different image treatment 320px in width, and sizes it to 75% of the viewport width.</a:t>
            </a:r>
          </a:p>
        </p:txBody>
      </p:sp>
    </p:spTree>
    <p:extLst>
      <p:ext uri="{BB962C8B-B14F-4D97-AF65-F5344CB8AC3E}">
        <p14:creationId xmlns:p14="http://schemas.microsoft.com/office/powerpoint/2010/main" val="164842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0549-101A-6C95-A72D-B7D24ECF0EFD}"/>
              </a:ext>
            </a:extLst>
          </p:cNvPr>
          <p:cNvSpPr>
            <a:spLocks noGrp="1"/>
          </p:cNvSpPr>
          <p:nvPr>
            <p:ph type="title"/>
          </p:nvPr>
        </p:nvSpPr>
        <p:spPr/>
        <p:txBody>
          <a:bodyPr/>
          <a:lstStyle/>
          <a:p>
            <a:r>
              <a:rPr lang="en-GB" dirty="0"/>
              <a:t>Using SVG in HTML</a:t>
            </a:r>
          </a:p>
        </p:txBody>
      </p:sp>
      <p:sp>
        <p:nvSpPr>
          <p:cNvPr id="3" name="Content Placeholder 2">
            <a:extLst>
              <a:ext uri="{FF2B5EF4-FFF2-40B4-BE49-F238E27FC236}">
                <a16:creationId xmlns:a16="http://schemas.microsoft.com/office/drawing/2014/main" id="{0D606EE0-6300-6340-A679-9BC3FF24788A}"/>
              </a:ext>
            </a:extLst>
          </p:cNvPr>
          <p:cNvSpPr>
            <a:spLocks noGrp="1"/>
          </p:cNvSpPr>
          <p:nvPr>
            <p:ph idx="1"/>
          </p:nvPr>
        </p:nvSpPr>
        <p:spPr/>
        <p:txBody>
          <a:bodyPr>
            <a:normAutofit fontScale="55000" lnSpcReduction="20000"/>
          </a:bodyPr>
          <a:lstStyle/>
          <a:p>
            <a:pPr marL="0" indent="0">
              <a:buNone/>
            </a:pPr>
            <a:r>
              <a:rPr lang="en-GB" dirty="0"/>
              <a:t>You have two nearly universally supported options when it comes to using this</a:t>
            </a:r>
          </a:p>
          <a:p>
            <a:pPr marL="0" indent="0">
              <a:buNone/>
            </a:pPr>
            <a:r>
              <a:rPr lang="en-GB" dirty="0"/>
              <a:t>image format in HTML , and both methods provide the same benefits that you’ve seen</a:t>
            </a:r>
          </a:p>
          <a:p>
            <a:pPr marL="0" indent="0">
              <a:buNone/>
            </a:pPr>
            <a:r>
              <a:rPr lang="en-GB" dirty="0"/>
              <a:t>when placing SVGs into your CSS , in terms of visual quality and ease of use in </a:t>
            </a:r>
            <a:r>
              <a:rPr lang="en-GB" dirty="0" err="1"/>
              <a:t>respon</a:t>
            </a:r>
            <a:r>
              <a:rPr lang="en-GB" dirty="0"/>
              <a:t>-</a:t>
            </a:r>
          </a:p>
          <a:p>
            <a:pPr marL="0" indent="0">
              <a:buNone/>
            </a:pPr>
            <a:r>
              <a:rPr lang="en-GB" dirty="0" err="1"/>
              <a:t>sive</a:t>
            </a:r>
            <a:r>
              <a:rPr lang="en-GB" dirty="0"/>
              <a:t> web pages. The two options are:</a:t>
            </a:r>
          </a:p>
          <a:p>
            <a:pPr marL="0" indent="0">
              <a:buNone/>
            </a:pPr>
            <a:r>
              <a:rPr lang="en-GB" dirty="0"/>
              <a:t>1. Use the &lt;</a:t>
            </a:r>
            <a:r>
              <a:rPr lang="en-GB" dirty="0" err="1"/>
              <a:t>img</a:t>
            </a:r>
            <a:r>
              <a:rPr lang="en-GB" dirty="0"/>
              <a:t>&gt; tag—This is the most simple method, and you can try it for your-</a:t>
            </a:r>
          </a:p>
          <a:p>
            <a:pPr marL="0" indent="0">
              <a:buNone/>
            </a:pPr>
            <a:r>
              <a:rPr lang="en-GB" dirty="0"/>
              <a:t>self in index.html. The logo in the masthead points to a PNG version:</a:t>
            </a:r>
          </a:p>
          <a:p>
            <a:pPr marL="0" indent="0">
              <a:buNone/>
            </a:pPr>
            <a:r>
              <a:rPr lang="en-GB" dirty="0"/>
              <a:t>&lt;</a:t>
            </a:r>
            <a:r>
              <a:rPr lang="en-GB" dirty="0" err="1"/>
              <a:t>img</a:t>
            </a:r>
            <a:r>
              <a:rPr lang="en-GB" dirty="0"/>
              <a:t> </a:t>
            </a:r>
            <a:r>
              <a:rPr lang="en-GB" dirty="0" err="1"/>
              <a:t>src</a:t>
            </a:r>
            <a:r>
              <a:rPr lang="en-GB" dirty="0"/>
              <a:t>="</a:t>
            </a:r>
            <a:r>
              <a:rPr lang="en-GB" dirty="0" err="1"/>
              <a:t>img</a:t>
            </a:r>
            <a:r>
              <a:rPr lang="en-GB" dirty="0"/>
              <a:t>/logo.png" alt="Legendary Tones" id="logo"&gt;.</a:t>
            </a:r>
          </a:p>
          <a:p>
            <a:pPr marL="0" indent="0">
              <a:buNone/>
            </a:pPr>
            <a:r>
              <a:rPr lang="en-GB" dirty="0"/>
              <a:t>An SVG version of the logo exists alongside logo.png in the </a:t>
            </a:r>
            <a:r>
              <a:rPr lang="en-GB" dirty="0" err="1"/>
              <a:t>img</a:t>
            </a:r>
            <a:r>
              <a:rPr lang="en-GB" dirty="0"/>
              <a:t> folder, named</a:t>
            </a:r>
          </a:p>
          <a:p>
            <a:pPr marL="0" indent="0">
              <a:buNone/>
            </a:pPr>
            <a:r>
              <a:rPr lang="en-GB" dirty="0" err="1"/>
              <a:t>logo.svg</a:t>
            </a:r>
            <a:r>
              <a:rPr lang="en-GB" dirty="0"/>
              <a:t>. To use it, point to </a:t>
            </a:r>
            <a:r>
              <a:rPr lang="en-GB" dirty="0" err="1"/>
              <a:t>img</a:t>
            </a:r>
            <a:r>
              <a:rPr lang="en-GB" dirty="0"/>
              <a:t>/</a:t>
            </a:r>
            <a:r>
              <a:rPr lang="en-GB" dirty="0" err="1"/>
              <a:t>logo.svg</a:t>
            </a:r>
            <a:r>
              <a:rPr lang="en-GB" dirty="0"/>
              <a:t> in the &lt;</a:t>
            </a:r>
            <a:r>
              <a:rPr lang="en-GB" dirty="0" err="1"/>
              <a:t>img</a:t>
            </a:r>
            <a:r>
              <a:rPr lang="en-GB" dirty="0"/>
              <a:t>&gt; tag’s </a:t>
            </a:r>
            <a:r>
              <a:rPr lang="en-GB" dirty="0" err="1"/>
              <a:t>src</a:t>
            </a:r>
            <a:r>
              <a:rPr lang="en-GB" dirty="0"/>
              <a:t> attribute:</a:t>
            </a:r>
          </a:p>
          <a:p>
            <a:pPr marL="0" indent="0">
              <a:buNone/>
            </a:pPr>
            <a:r>
              <a:rPr lang="en-GB" dirty="0"/>
              <a:t>&lt;</a:t>
            </a:r>
            <a:r>
              <a:rPr lang="en-GB" dirty="0" err="1"/>
              <a:t>img</a:t>
            </a:r>
            <a:r>
              <a:rPr lang="en-GB" dirty="0"/>
              <a:t> </a:t>
            </a:r>
            <a:r>
              <a:rPr lang="en-GB" dirty="0" err="1"/>
              <a:t>src</a:t>
            </a:r>
            <a:r>
              <a:rPr lang="en-GB" dirty="0"/>
              <a:t>="</a:t>
            </a:r>
            <a:r>
              <a:rPr lang="en-GB" dirty="0" err="1"/>
              <a:t>img</a:t>
            </a:r>
            <a:r>
              <a:rPr lang="en-GB" dirty="0"/>
              <a:t>/</a:t>
            </a:r>
            <a:r>
              <a:rPr lang="en-GB" dirty="0" err="1"/>
              <a:t>logo.svg</a:t>
            </a:r>
            <a:r>
              <a:rPr lang="en-GB" dirty="0"/>
              <a:t>" alt="Legendary Tones" id="logo"&gt;.</a:t>
            </a:r>
          </a:p>
          <a:p>
            <a:pPr marL="0" indent="0">
              <a:buNone/>
            </a:pPr>
            <a:r>
              <a:rPr lang="en-GB" dirty="0"/>
              <a:t>When you make this change and reload the page, you’ll see the SVG version of</a:t>
            </a:r>
          </a:p>
          <a:p>
            <a:pPr marL="0" indent="0">
              <a:buNone/>
            </a:pPr>
            <a:r>
              <a:rPr lang="en-GB" dirty="0"/>
              <a:t>the logo in use. When you use an SVG file in an HTML &lt;</a:t>
            </a:r>
            <a:r>
              <a:rPr lang="en-GB" dirty="0" err="1"/>
              <a:t>img</a:t>
            </a:r>
            <a:r>
              <a:rPr lang="en-GB" dirty="0"/>
              <a:t>&gt; tag, there’s rarely</a:t>
            </a:r>
          </a:p>
          <a:p>
            <a:pPr marL="0" indent="0">
              <a:buNone/>
            </a:pPr>
            <a:r>
              <a:rPr lang="en-GB" dirty="0"/>
              <a:t>any reason to use it in a &lt;picture&gt; element or with </a:t>
            </a:r>
            <a:r>
              <a:rPr lang="en-GB" dirty="0" err="1"/>
              <a:t>srcset</a:t>
            </a:r>
            <a:r>
              <a:rPr lang="en-GB" dirty="0"/>
              <a:t> , unless you’re using</a:t>
            </a:r>
          </a:p>
          <a:p>
            <a:pPr marL="0" indent="0">
              <a:buNone/>
            </a:pPr>
            <a:r>
              <a:rPr lang="en-GB" dirty="0"/>
              <a:t>it in a &lt;picture&gt; element as a part of a series of image fallbacks.</a:t>
            </a:r>
          </a:p>
          <a:p>
            <a:pPr marL="0" indent="0">
              <a:buNone/>
            </a:pPr>
            <a:r>
              <a:rPr lang="en-GB" dirty="0"/>
              <a:t>2.Inline the SVG file— SVG s are XML , which is syntactically similar to and compatible</a:t>
            </a:r>
          </a:p>
          <a:p>
            <a:pPr marL="0" indent="0">
              <a:buNone/>
            </a:pPr>
            <a:r>
              <a:rPr lang="en-GB" dirty="0"/>
              <a:t>with HTML . Therefore, it’s possible to copy and paste SVG files directly into HTML .</a:t>
            </a:r>
          </a:p>
        </p:txBody>
      </p:sp>
    </p:spTree>
    <p:extLst>
      <p:ext uri="{BB962C8B-B14F-4D97-AF65-F5344CB8AC3E}">
        <p14:creationId xmlns:p14="http://schemas.microsoft.com/office/powerpoint/2010/main" val="301773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12EC-E93F-0212-40F8-33DF255B17E7}"/>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5570870-E8A1-34D7-3F15-70E8569410C5}"/>
              </a:ext>
            </a:extLst>
          </p:cNvPr>
          <p:cNvPicPr>
            <a:picLocks noGrp="1" noChangeAspect="1"/>
          </p:cNvPicPr>
          <p:nvPr>
            <p:ph idx="1"/>
          </p:nvPr>
        </p:nvPicPr>
        <p:blipFill>
          <a:blip r:embed="rId2"/>
          <a:stretch>
            <a:fillRect/>
          </a:stretch>
        </p:blipFill>
        <p:spPr>
          <a:xfrm>
            <a:off x="1439908" y="2438400"/>
            <a:ext cx="6264183" cy="2590800"/>
          </a:xfrm>
        </p:spPr>
      </p:pic>
    </p:spTree>
    <p:extLst>
      <p:ext uri="{BB962C8B-B14F-4D97-AF65-F5344CB8AC3E}">
        <p14:creationId xmlns:p14="http://schemas.microsoft.com/office/powerpoint/2010/main" val="78350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OPTIMIZING IMAGES</a:t>
            </a:r>
            <a:endParaRPr lang="en-US" dirty="0"/>
          </a:p>
        </p:txBody>
      </p:sp>
      <p:sp>
        <p:nvSpPr>
          <p:cNvPr id="3" name="Content Placeholder 2"/>
          <p:cNvSpPr>
            <a:spLocks noGrp="1"/>
          </p:cNvSpPr>
          <p:nvPr>
            <p:ph idx="1"/>
          </p:nvPr>
        </p:nvSpPr>
        <p:spPr/>
        <p:txBody>
          <a:bodyPr>
            <a:normAutofit fontScale="62500" lnSpcReduction="20000"/>
          </a:bodyPr>
          <a:lstStyle/>
          <a:p>
            <a:r>
              <a:rPr lang="en-US" b="1" dirty="0"/>
              <a:t>Image Editing Software</a:t>
            </a:r>
          </a:p>
          <a:p>
            <a:r>
              <a:rPr lang="en-US" dirty="0"/>
              <a:t>An array of image-editing software is available, but one is the GNU Image Manipulation Program (GIMP) (http://www.gimp.org). It’s free, it works on UNIX, Windows, and Mac, and it does a good job to compress images.</a:t>
            </a:r>
          </a:p>
          <a:p>
            <a:r>
              <a:rPr lang="en-US" dirty="0"/>
              <a:t>Although there are a large number of tools available specifically for optimizing images, they rarely result in any significant reduction in file size when run on images saved by GIMP.</a:t>
            </a:r>
          </a:p>
          <a:p>
            <a:endParaRPr lang="en-US" b="1" dirty="0"/>
          </a:p>
          <a:p>
            <a:r>
              <a:rPr lang="en-US" b="1" dirty="0"/>
              <a:t>Choosing the Right Format</a:t>
            </a:r>
          </a:p>
          <a:p>
            <a:r>
              <a:rPr lang="en-US" dirty="0"/>
              <a:t>The general rule for using the JPEG format for photography and GIF or PNG for everything else can serve you well most of the time.</a:t>
            </a:r>
          </a:p>
          <a:p>
            <a:r>
              <a:rPr lang="en-US" dirty="0"/>
              <a:t>But occasionally you encounter images somewhere in between — often images generated digitally that contain more than 256 colors, or lots of gradients. In these situations, trial and error is the best approach.</a:t>
            </a:r>
          </a:p>
          <a:p>
            <a:r>
              <a:rPr lang="en-US" dirty="0"/>
              <a:t>Experiment with different formats and different compression levels until you find the best trade-off between size and quality.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1D02-27B0-B94E-78AF-A32AEBFA991E}"/>
              </a:ext>
            </a:extLst>
          </p:cNvPr>
          <p:cNvSpPr>
            <a:spLocks noGrp="1"/>
          </p:cNvSpPr>
          <p:nvPr>
            <p:ph type="title"/>
          </p:nvPr>
        </p:nvSpPr>
        <p:spPr/>
        <p:txBody>
          <a:bodyPr>
            <a:normAutofit fontScale="90000"/>
          </a:bodyPr>
          <a:lstStyle/>
          <a:p>
            <a:r>
              <a:rPr lang="en-GB" dirty="0"/>
              <a:t>Responsive Vs </a:t>
            </a:r>
            <a:r>
              <a:rPr lang="en-GB" dirty="0" err="1"/>
              <a:t>UnResponsive</a:t>
            </a:r>
            <a:r>
              <a:rPr lang="en-GB" dirty="0"/>
              <a:t> Images</a:t>
            </a:r>
          </a:p>
        </p:txBody>
      </p:sp>
      <p:pic>
        <p:nvPicPr>
          <p:cNvPr id="4" name="Content Placeholder 3">
            <a:extLst>
              <a:ext uri="{FF2B5EF4-FFF2-40B4-BE49-F238E27FC236}">
                <a16:creationId xmlns:a16="http://schemas.microsoft.com/office/drawing/2014/main" id="{8630F1BA-6B06-4382-9E71-A84A21B474E0}"/>
              </a:ext>
            </a:extLst>
          </p:cNvPr>
          <p:cNvPicPr>
            <a:picLocks noGrp="1" noChangeAspect="1"/>
          </p:cNvPicPr>
          <p:nvPr>
            <p:ph idx="1"/>
          </p:nvPr>
        </p:nvPicPr>
        <p:blipFill>
          <a:blip r:embed="rId2"/>
          <a:stretch>
            <a:fillRect/>
          </a:stretch>
        </p:blipFill>
        <p:spPr>
          <a:xfrm>
            <a:off x="1401805" y="2007550"/>
            <a:ext cx="6340389" cy="3711262"/>
          </a:xfrm>
          <a:prstGeom prst="rect">
            <a:avLst/>
          </a:prstGeom>
        </p:spPr>
      </p:pic>
    </p:spTree>
    <p:extLst>
      <p:ext uri="{BB962C8B-B14F-4D97-AF65-F5344CB8AC3E}">
        <p14:creationId xmlns:p14="http://schemas.microsoft.com/office/powerpoint/2010/main" val="806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b="1" dirty="0"/>
              <a:t>Interlacing and Progressive Rendering</a:t>
            </a:r>
          </a:p>
          <a:p>
            <a:r>
              <a:rPr lang="en-US" sz="2000" dirty="0"/>
              <a:t>The default compression method for JPEG is called </a:t>
            </a:r>
            <a:r>
              <a:rPr lang="en-US" sz="2000" i="1" dirty="0"/>
              <a:t>baseline, in which the data is compressed from </a:t>
            </a:r>
            <a:r>
              <a:rPr lang="en-US" sz="2000" dirty="0"/>
              <a:t>top to bottom. This leads to the well-known effect where a large JPEG image starts rendering from the top downward, as shown in Figure.</a:t>
            </a:r>
          </a:p>
          <a:p>
            <a:endParaRPr lang="en-US" sz="2000" dirty="0"/>
          </a:p>
          <a:p>
            <a:endParaRPr lang="en-US" sz="2000" dirty="0"/>
          </a:p>
        </p:txBody>
      </p:sp>
      <p:pic>
        <p:nvPicPr>
          <p:cNvPr id="17413" name="Picture 5"/>
          <p:cNvPicPr>
            <a:picLocks noChangeAspect="1" noChangeArrowheads="1"/>
          </p:cNvPicPr>
          <p:nvPr/>
        </p:nvPicPr>
        <p:blipFill>
          <a:blip r:embed="rId2"/>
          <a:srcRect/>
          <a:stretch>
            <a:fillRect/>
          </a:stretch>
        </p:blipFill>
        <p:spPr bwMode="auto">
          <a:xfrm>
            <a:off x="1600200" y="3429000"/>
            <a:ext cx="5610225" cy="298132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90600"/>
            <a:ext cx="8229600" cy="5135563"/>
          </a:xfrm>
        </p:spPr>
        <p:txBody>
          <a:bodyPr>
            <a:normAutofit/>
          </a:bodyPr>
          <a:lstStyle/>
          <a:p>
            <a:r>
              <a:rPr lang="en-US" sz="2000" dirty="0"/>
              <a:t>JPEG also offers a second method of compression, known as </a:t>
            </a:r>
            <a:r>
              <a:rPr lang="en-US" sz="2000" i="1" dirty="0"/>
              <a:t>progressive, in which multiple passes </a:t>
            </a:r>
            <a:r>
              <a:rPr lang="en-US" sz="2000" dirty="0"/>
              <a:t>are made of the image, each producing higher detail. When loaded in a browser, such images start out blurry and gradually become more detailed, as shown in Figure</a:t>
            </a:r>
          </a:p>
        </p:txBody>
      </p:sp>
      <p:pic>
        <p:nvPicPr>
          <p:cNvPr id="18434" name="Picture 2"/>
          <p:cNvPicPr>
            <a:picLocks noChangeAspect="1" noChangeArrowheads="1"/>
          </p:cNvPicPr>
          <p:nvPr/>
        </p:nvPicPr>
        <p:blipFill>
          <a:blip r:embed="rId2"/>
          <a:srcRect/>
          <a:stretch>
            <a:fillRect/>
          </a:stretch>
        </p:blipFill>
        <p:spPr bwMode="auto">
          <a:xfrm>
            <a:off x="1066800" y="2438400"/>
            <a:ext cx="7239000" cy="44196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46238"/>
          </a:xfrm>
        </p:spPr>
        <p:txBody>
          <a:bodyPr/>
          <a:lstStyle/>
          <a:p>
            <a:endParaRPr lang="en-US" dirty="0"/>
          </a:p>
        </p:txBody>
      </p:sp>
      <p:sp>
        <p:nvSpPr>
          <p:cNvPr id="3" name="Content Placeholder 2"/>
          <p:cNvSpPr>
            <a:spLocks noGrp="1"/>
          </p:cNvSpPr>
          <p:nvPr>
            <p:ph idx="1"/>
          </p:nvPr>
        </p:nvSpPr>
        <p:spPr>
          <a:xfrm>
            <a:off x="457200" y="1676400"/>
            <a:ext cx="8458200" cy="4449763"/>
          </a:xfrm>
        </p:spPr>
        <p:txBody>
          <a:bodyPr>
            <a:noAutofit/>
          </a:bodyPr>
          <a:lstStyle/>
          <a:p>
            <a:r>
              <a:rPr lang="en-US" sz="2000" dirty="0"/>
              <a:t>In terms of usability and user perception of speed, progressive JPEG files are generally considered to be a good thing, especially for those who use slow connections.</a:t>
            </a:r>
          </a:p>
          <a:p>
            <a:r>
              <a:rPr lang="en-US" sz="2000" dirty="0"/>
              <a:t>Progressive JPEG files provide a rough overview of the image quickly, and the final stages of rendering are often unnoticed by the user. Not everyone feels this way, though.</a:t>
            </a:r>
          </a:p>
          <a:p>
            <a:r>
              <a:rPr lang="en-US" sz="2000" dirty="0"/>
              <a:t>There is the danger that the user is never quite sure if the image has finished loading, or sees the early passes and assumes the image is of a poor quality.</a:t>
            </a:r>
          </a:p>
          <a:p>
            <a:r>
              <a:rPr lang="en-US" sz="2000" dirty="0"/>
              <a:t>How does progressive rendering affect file size? It actually tends to reduce the size slightly; although this isn’t always the case.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t>GIF and PNG formats both support a similar technique (of which PNG’s is far superior), which is known as </a:t>
            </a:r>
            <a:r>
              <a:rPr lang="en-US" sz="2000" i="1" dirty="0"/>
              <a:t>interlacing. As with progressive JPEGs, the idea is to show the image in multiple passes, </a:t>
            </a:r>
            <a:r>
              <a:rPr lang="en-US" sz="2000" dirty="0"/>
              <a:t>each pass adding more detail.</a:t>
            </a:r>
          </a:p>
          <a:p>
            <a:r>
              <a:rPr lang="en-US" sz="2000" dirty="0"/>
              <a:t> With a GIF file, the first pass draws every eighth line, the second pass every fourth line, the third pass every second line, and the fourth (last) pass the remaining lines.</a:t>
            </a:r>
          </a:p>
          <a:p>
            <a:r>
              <a:rPr lang="en-US" sz="2000" dirty="0"/>
              <a:t>By contrast, PNG uses a two-dimensional interlacing scheme consisting of seven passes. The result is a much smoother transition with more clarity in the early stages of rendering.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C:\Users\Admin\Desktop\im.png"/>
          <p:cNvPicPr>
            <a:picLocks noGrp="1" noChangeAspect="1" noChangeArrowheads="1"/>
          </p:cNvPicPr>
          <p:nvPr>
            <p:ph idx="1"/>
          </p:nvPr>
        </p:nvPicPr>
        <p:blipFill>
          <a:blip r:embed="rId2"/>
          <a:srcRect/>
          <a:stretch>
            <a:fillRect/>
          </a:stretch>
        </p:blipFill>
        <p:spPr bwMode="auto">
          <a:xfrm>
            <a:off x="457200" y="1849983"/>
            <a:ext cx="8229600" cy="4026396"/>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C:\Users\Admin\Desktop\in.png"/>
          <p:cNvPicPr>
            <a:picLocks noGrp="1" noChangeAspect="1" noChangeArrowheads="1"/>
          </p:cNvPicPr>
          <p:nvPr>
            <p:ph idx="1"/>
          </p:nvPr>
        </p:nvPicPr>
        <p:blipFill>
          <a:blip r:embed="rId2"/>
          <a:srcRect/>
          <a:stretch>
            <a:fillRect/>
          </a:stretch>
        </p:blipFill>
        <p:spPr bwMode="auto">
          <a:xfrm>
            <a:off x="1238250" y="2286000"/>
            <a:ext cx="6667500" cy="2505869"/>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CSS SPRITES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CSS background-image property enables you to set an image to be used as the background of a given element.</a:t>
            </a:r>
          </a:p>
          <a:p>
            <a:r>
              <a:rPr lang="en-US" dirty="0"/>
              <a:t>Figure shows an image that measures 554 pixels wide and 394 pixels high. To display this as a background image, you can use the following code:</a:t>
            </a:r>
          </a:p>
          <a:p>
            <a:pPr>
              <a:buNone/>
            </a:pPr>
            <a:r>
              <a:rPr lang="en-US" dirty="0"/>
              <a:t>&lt;style&gt;</a:t>
            </a:r>
          </a:p>
          <a:p>
            <a:pPr>
              <a:buNone/>
            </a:pPr>
            <a:r>
              <a:rPr lang="en-US" dirty="0"/>
              <a:t>.</a:t>
            </a:r>
            <a:r>
              <a:rPr lang="en-US" dirty="0" err="1"/>
              <a:t>mybackground</a:t>
            </a:r>
            <a:r>
              <a:rPr lang="en-US" dirty="0"/>
              <a:t> {</a:t>
            </a:r>
          </a:p>
          <a:p>
            <a:pPr>
              <a:buNone/>
            </a:pPr>
            <a:r>
              <a:rPr lang="en-US" dirty="0"/>
              <a:t>background-</a:t>
            </a:r>
            <a:r>
              <a:rPr lang="en-US" dirty="0" err="1"/>
              <a:t>image:url</a:t>
            </a:r>
            <a:r>
              <a:rPr lang="en-US" dirty="0"/>
              <a:t>('/images/flowers.png');</a:t>
            </a:r>
          </a:p>
          <a:p>
            <a:pPr>
              <a:buNone/>
            </a:pPr>
            <a:r>
              <a:rPr lang="en-US" dirty="0"/>
              <a:t>width: 554px;</a:t>
            </a:r>
          </a:p>
          <a:p>
            <a:pPr>
              <a:buNone/>
            </a:pPr>
            <a:r>
              <a:rPr lang="en-US" dirty="0"/>
              <a:t>height: 394px;</a:t>
            </a:r>
          </a:p>
          <a:p>
            <a:pPr>
              <a:buNone/>
            </a:pPr>
            <a:r>
              <a:rPr lang="en-US" dirty="0"/>
              <a:t>}</a:t>
            </a:r>
          </a:p>
          <a:p>
            <a:pPr>
              <a:buNone/>
            </a:pPr>
            <a:r>
              <a:rPr lang="en-US" dirty="0"/>
              <a:t>&lt;/style&gt;</a:t>
            </a:r>
          </a:p>
          <a:p>
            <a:pPr>
              <a:buNone/>
            </a:pPr>
            <a:r>
              <a:rPr lang="en-US" dirty="0"/>
              <a:t>&lt;div class="</a:t>
            </a:r>
            <a:r>
              <a:rPr lang="en-US" dirty="0" err="1"/>
              <a:t>mybackground</a:t>
            </a:r>
            <a:r>
              <a:rPr lang="en-US" dirty="0"/>
              <a:t>"&gt;&lt;/div&gt;</a:t>
            </a:r>
          </a:p>
        </p:txBody>
      </p:sp>
      <p:pic>
        <p:nvPicPr>
          <p:cNvPr id="4" name="Picture 2"/>
          <p:cNvPicPr>
            <a:picLocks noChangeAspect="1" noChangeArrowheads="1"/>
          </p:cNvPicPr>
          <p:nvPr/>
        </p:nvPicPr>
        <p:blipFill>
          <a:blip r:embed="rId2"/>
          <a:srcRect/>
          <a:stretch>
            <a:fillRect/>
          </a:stretch>
        </p:blipFill>
        <p:spPr bwMode="auto">
          <a:xfrm>
            <a:off x="5467350" y="4095750"/>
            <a:ext cx="3676650" cy="276225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sz="half" idx="1"/>
          </p:nvPr>
        </p:nvSpPr>
        <p:spPr>
          <a:xfrm>
            <a:off x="457200" y="1600200"/>
            <a:ext cx="4495800" cy="4525963"/>
          </a:xfrm>
        </p:spPr>
        <p:txBody>
          <a:bodyPr>
            <a:normAutofit fontScale="92500" lnSpcReduction="10000"/>
          </a:bodyPr>
          <a:lstStyle/>
          <a:p>
            <a:r>
              <a:rPr lang="en-US" dirty="0"/>
              <a:t>Using background-position, you can display only a section of the image. Now pick an arbitrary region inside the image as shown in figure.</a:t>
            </a:r>
          </a:p>
          <a:p>
            <a:r>
              <a:rPr lang="en-US" dirty="0"/>
              <a:t>The upper-left coordinates of the highlighted area are 193 pixels and 100 pixels, and the region is 95 pixels wide and 71 pixels deep. Thus, consider the following:</a:t>
            </a:r>
          </a:p>
        </p:txBody>
      </p:sp>
      <p:sp>
        <p:nvSpPr>
          <p:cNvPr id="6" name="Content Placeholder 5"/>
          <p:cNvSpPr>
            <a:spLocks noGrp="1"/>
          </p:cNvSpPr>
          <p:nvPr>
            <p:ph sz="half" idx="2"/>
          </p:nvPr>
        </p:nvSpPr>
        <p:spPr>
          <a:xfrm>
            <a:off x="5105400" y="1600200"/>
            <a:ext cx="3581400" cy="4525963"/>
          </a:xfrm>
        </p:spPr>
        <p:txBody>
          <a:bodyPr>
            <a:normAutofit fontScale="92500" lnSpcReduction="10000"/>
          </a:bodyPr>
          <a:lstStyle/>
          <a:p>
            <a:endParaRPr lang="en-US" dirty="0"/>
          </a:p>
        </p:txBody>
      </p:sp>
      <p:pic>
        <p:nvPicPr>
          <p:cNvPr id="16386" name="Picture 2"/>
          <p:cNvPicPr>
            <a:picLocks noChangeAspect="1" noChangeArrowheads="1"/>
          </p:cNvPicPr>
          <p:nvPr/>
        </p:nvPicPr>
        <p:blipFill>
          <a:blip r:embed="rId2"/>
          <a:srcRect/>
          <a:stretch>
            <a:fillRect/>
          </a:stretch>
        </p:blipFill>
        <p:spPr bwMode="auto">
          <a:xfrm>
            <a:off x="5181600" y="2209800"/>
            <a:ext cx="3962400" cy="27622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525963"/>
          </a:xfrm>
        </p:spPr>
        <p:txBody>
          <a:bodyPr>
            <a:normAutofit fontScale="70000" lnSpcReduction="20000"/>
          </a:bodyPr>
          <a:lstStyle/>
          <a:p>
            <a:pPr>
              <a:buNone/>
            </a:pPr>
            <a:r>
              <a:rPr lang="en-US" dirty="0"/>
              <a:t>&lt;style&gt;</a:t>
            </a:r>
          </a:p>
          <a:p>
            <a:pPr>
              <a:buNone/>
            </a:pPr>
            <a:r>
              <a:rPr lang="en-US" dirty="0"/>
              <a:t>.</a:t>
            </a:r>
            <a:r>
              <a:rPr lang="en-US" dirty="0" err="1"/>
              <a:t>mybackground</a:t>
            </a:r>
            <a:r>
              <a:rPr lang="en-US" dirty="0"/>
              <a:t> {</a:t>
            </a:r>
          </a:p>
          <a:p>
            <a:pPr>
              <a:buNone/>
            </a:pPr>
            <a:r>
              <a:rPr lang="en-US" dirty="0"/>
              <a:t>background-</a:t>
            </a:r>
            <a:r>
              <a:rPr lang="en-US" dirty="0" err="1"/>
              <a:t>image:url</a:t>
            </a:r>
            <a:r>
              <a:rPr lang="en-US" dirty="0"/>
              <a:t>('/images/flowers.png');</a:t>
            </a:r>
          </a:p>
          <a:p>
            <a:pPr>
              <a:buNone/>
            </a:pPr>
            <a:r>
              <a:rPr lang="en-US" dirty="0"/>
              <a:t>background-position: -193px -100px;</a:t>
            </a:r>
          </a:p>
          <a:p>
            <a:pPr>
              <a:buNone/>
            </a:pPr>
            <a:r>
              <a:rPr lang="en-US" dirty="0"/>
              <a:t>width: 95px;</a:t>
            </a:r>
          </a:p>
          <a:p>
            <a:pPr>
              <a:buNone/>
            </a:pPr>
            <a:r>
              <a:rPr lang="en-US" dirty="0"/>
              <a:t>height: 71px;</a:t>
            </a:r>
          </a:p>
          <a:p>
            <a:pPr>
              <a:buNone/>
            </a:pPr>
            <a:r>
              <a:rPr lang="en-US" dirty="0"/>
              <a:t>border: solid 1px black;</a:t>
            </a:r>
          </a:p>
          <a:p>
            <a:pPr>
              <a:buNone/>
            </a:pPr>
            <a:r>
              <a:rPr lang="en-US" dirty="0"/>
              <a:t>}</a:t>
            </a:r>
          </a:p>
          <a:p>
            <a:pPr>
              <a:buNone/>
            </a:pPr>
            <a:r>
              <a:rPr lang="en-US" dirty="0"/>
              <a:t>&lt;/style&gt;</a:t>
            </a:r>
          </a:p>
          <a:p>
            <a:pPr>
              <a:buNone/>
            </a:pPr>
            <a:r>
              <a:rPr lang="en-US" dirty="0"/>
              <a:t>&lt;div class="</a:t>
            </a:r>
            <a:r>
              <a:rPr lang="en-US" dirty="0" err="1"/>
              <a:t>mybackground</a:t>
            </a:r>
            <a:r>
              <a:rPr lang="en-US" dirty="0"/>
              <a:t>"&gt;&lt;/div&gt;</a:t>
            </a:r>
          </a:p>
          <a:p>
            <a:r>
              <a:rPr lang="en-US" dirty="0"/>
              <a:t>For added clarity, a small border has been put around the div.</a:t>
            </a:r>
          </a:p>
          <a:p>
            <a:r>
              <a:rPr lang="en-US" dirty="0"/>
              <a:t>As shown in figure, when you load this in a browser, only the selected region of the background image is shown.</a:t>
            </a:r>
          </a:p>
        </p:txBody>
      </p:sp>
      <p:pic>
        <p:nvPicPr>
          <p:cNvPr id="18434" name="Picture 2"/>
          <p:cNvPicPr>
            <a:picLocks noChangeAspect="1" noChangeArrowheads="1"/>
          </p:cNvPicPr>
          <p:nvPr/>
        </p:nvPicPr>
        <p:blipFill>
          <a:blip r:embed="rId2"/>
          <a:srcRect/>
          <a:stretch>
            <a:fillRect/>
          </a:stretch>
        </p:blipFill>
        <p:spPr bwMode="auto">
          <a:xfrm>
            <a:off x="7315200" y="3352800"/>
            <a:ext cx="904875" cy="70485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We can join together multiple images into one larger montage, and then selectively show regions of this montage in the appropriate place.</a:t>
            </a:r>
          </a:p>
          <a:p>
            <a:r>
              <a:rPr lang="en-US" dirty="0"/>
              <a:t>This slashes the number of image requests, and the montage — or </a:t>
            </a:r>
            <a:r>
              <a:rPr lang="en-US" i="1" dirty="0"/>
              <a:t>sprite, as it is more commonly </a:t>
            </a:r>
            <a:r>
              <a:rPr lang="en-US" dirty="0"/>
              <a:t>called — is usually significantly smaller than the sum of the images it contains.</a:t>
            </a:r>
          </a:p>
          <a:p>
            <a:endParaRPr lang="en-US" dirty="0"/>
          </a:p>
        </p:txBody>
      </p:sp>
      <p:pic>
        <p:nvPicPr>
          <p:cNvPr id="19459" name="Picture 3"/>
          <p:cNvPicPr>
            <a:picLocks noChangeAspect="1" noChangeArrowheads="1"/>
          </p:cNvPicPr>
          <p:nvPr/>
        </p:nvPicPr>
        <p:blipFill>
          <a:blip r:embed="rId2"/>
          <a:srcRect/>
          <a:stretch>
            <a:fillRect/>
          </a:stretch>
        </p:blipFill>
        <p:spPr bwMode="auto">
          <a:xfrm>
            <a:off x="3276600" y="5334000"/>
            <a:ext cx="2971800" cy="74295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A293-A746-2981-D466-DC2C3BA4D454}"/>
              </a:ext>
            </a:extLst>
          </p:cNvPr>
          <p:cNvSpPr>
            <a:spLocks noGrp="1"/>
          </p:cNvSpPr>
          <p:nvPr>
            <p:ph type="title"/>
          </p:nvPr>
        </p:nvSpPr>
        <p:spPr/>
        <p:txBody>
          <a:bodyPr>
            <a:normAutofit fontScale="90000"/>
          </a:bodyPr>
          <a:lstStyle/>
          <a:p>
            <a:r>
              <a:rPr lang="en-GB" dirty="0"/>
              <a:t>Comparative Analysis Responsive and </a:t>
            </a:r>
            <a:r>
              <a:rPr lang="en-GB" dirty="0" err="1"/>
              <a:t>UnResponsive</a:t>
            </a:r>
            <a:r>
              <a:rPr lang="en-GB" dirty="0"/>
              <a:t> Images</a:t>
            </a:r>
          </a:p>
        </p:txBody>
      </p:sp>
      <p:pic>
        <p:nvPicPr>
          <p:cNvPr id="4" name="Content Placeholder 3">
            <a:extLst>
              <a:ext uri="{FF2B5EF4-FFF2-40B4-BE49-F238E27FC236}">
                <a16:creationId xmlns:a16="http://schemas.microsoft.com/office/drawing/2014/main" id="{E4C6A14C-C7D2-3479-AC30-01BB2344DFF8}"/>
              </a:ext>
            </a:extLst>
          </p:cNvPr>
          <p:cNvPicPr>
            <a:picLocks noGrp="1" noChangeAspect="1"/>
          </p:cNvPicPr>
          <p:nvPr>
            <p:ph idx="1"/>
          </p:nvPr>
        </p:nvPicPr>
        <p:blipFill>
          <a:blip r:embed="rId2"/>
          <a:stretch>
            <a:fillRect/>
          </a:stretch>
        </p:blipFill>
        <p:spPr>
          <a:xfrm>
            <a:off x="1151559" y="1600200"/>
            <a:ext cx="6840881" cy="4525963"/>
          </a:xfrm>
          <a:prstGeom prst="rect">
            <a:avLst/>
          </a:prstGeom>
        </p:spPr>
      </p:pic>
    </p:spTree>
    <p:extLst>
      <p:ext uri="{BB962C8B-B14F-4D97-AF65-F5344CB8AC3E}">
        <p14:creationId xmlns:p14="http://schemas.microsoft.com/office/powerpoint/2010/main" val="2041529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CSS sprites have a few advantages :</a:t>
            </a:r>
          </a:p>
          <a:p>
            <a:pPr>
              <a:buNone/>
            </a:pPr>
            <a:r>
              <a:rPr lang="en-US" dirty="0"/>
              <a:t>➤ The images no longer must be adjacent. Although the six icons are side-by-side in this example, they could just as easily be scattered across the page.</a:t>
            </a:r>
          </a:p>
          <a:p>
            <a:pPr>
              <a:buNone/>
            </a:pPr>
            <a:r>
              <a:rPr lang="en-US" dirty="0"/>
              <a:t>➤ Each image can be used multiple times, in different places.</a:t>
            </a:r>
          </a:p>
          <a:p>
            <a:pPr>
              <a:buNone/>
            </a:pPr>
            <a:r>
              <a:rPr lang="en-US" dirty="0"/>
              <a:t>➤ You retain the ability to set an alt attribute for each image, thus improving accessibility.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Drawbacks to Using Sprites</a:t>
            </a:r>
          </a:p>
        </p:txBody>
      </p:sp>
      <p:sp>
        <p:nvSpPr>
          <p:cNvPr id="3" name="Content Placeholder 2"/>
          <p:cNvSpPr>
            <a:spLocks noGrp="1"/>
          </p:cNvSpPr>
          <p:nvPr>
            <p:ph idx="1"/>
          </p:nvPr>
        </p:nvSpPr>
        <p:spPr/>
        <p:txBody>
          <a:bodyPr>
            <a:normAutofit fontScale="85000" lnSpcReduction="20000"/>
          </a:bodyPr>
          <a:lstStyle/>
          <a:p>
            <a:pPr>
              <a:buNone/>
            </a:pPr>
            <a:r>
              <a:rPr lang="en-US" dirty="0"/>
              <a:t>Although CSS sprites may seem too good to be true, there are a number of drawbacks to using them.</a:t>
            </a:r>
          </a:p>
          <a:p>
            <a:r>
              <a:rPr lang="en-US" dirty="0"/>
              <a:t>They are somewhat fiddly to create and implement — merging images, calculating pixel offsets, creating appropriate CSS rules.</a:t>
            </a:r>
          </a:p>
          <a:p>
            <a:r>
              <a:rPr lang="en-US" dirty="0"/>
              <a:t>If one sprite must be changed at a later date to an image of different dimensions, this can affect the offset of many of the other sprites.</a:t>
            </a:r>
          </a:p>
          <a:p>
            <a:r>
              <a:rPr lang="en-US" dirty="0"/>
              <a:t>GIF or PNG file is stored uncompressed in memory by the browser. Situations have occurred in which a huge (In terms of dimensions) background image — mostly consisting of whitespace — is used.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A disadvantage of background images in general is that when a page is printed, browsers tend not to include them. </a:t>
            </a:r>
          </a:p>
          <a:p>
            <a:r>
              <a:rPr lang="en-US" dirty="0"/>
              <a:t>Printing unnecessary images slows down printing and wastes ink, but sometimes these “background” images are an integral part of the page. In such situations, a separate style sheet for printing (using the media="print" attribute when linked to) can alleviate the problem.</a:t>
            </a:r>
          </a:p>
          <a:p>
            <a:r>
              <a:rPr lang="en-US" dirty="0"/>
              <a:t>You should not lose sight of the big picture. The overall aim is to improve page loading times, and although reducing the number of HTTP requests is usually beneficial, this isn’t always the case.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Palette Colors- An additional problem with sprites concerns the number of colors. Most likely, you’ll want to create a </a:t>
            </a:r>
            <a:r>
              <a:rPr lang="en-US" dirty="0" err="1"/>
              <a:t>paletted</a:t>
            </a:r>
            <a:r>
              <a:rPr lang="en-US" dirty="0"/>
              <a:t> master image in GIF or PNG8 format, both of which limit the number of colors that can be used.</a:t>
            </a:r>
          </a:p>
          <a:p>
            <a:r>
              <a:rPr lang="en-US" dirty="0"/>
              <a:t>And with an image containing a variety of sprites, you may find that there isn’t enough space in the color table to hold all the unique colors. The result is that the sprites look ragged or crudely drawn.</a:t>
            </a:r>
          </a:p>
          <a:p>
            <a:r>
              <a:rPr lang="en-US" dirty="0"/>
              <a:t>This problem can be partly mitigated by grouping sprites with similar color palettes and using several master images rather than one. </a:t>
            </a:r>
          </a:p>
          <a:p>
            <a:r>
              <a:rPr lang="en-US" dirty="0"/>
              <a:t>An alternative is to use a </a:t>
            </a:r>
            <a:r>
              <a:rPr lang="en-US" dirty="0" err="1"/>
              <a:t>nonpaletted</a:t>
            </a:r>
            <a:r>
              <a:rPr lang="en-US" dirty="0"/>
              <a:t> format, such as PNG24 or JPG — but you’ll likely pay a big price in increased file size. If it’s just one image that uses a dramatically different color palette than the rest, it may simply be best not to sprite it at all.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Automating the Process</a:t>
            </a:r>
          </a:p>
        </p:txBody>
      </p:sp>
      <p:sp>
        <p:nvSpPr>
          <p:cNvPr id="3" name="Content Placeholder 2"/>
          <p:cNvSpPr>
            <a:spLocks noGrp="1"/>
          </p:cNvSpPr>
          <p:nvPr>
            <p:ph idx="1"/>
          </p:nvPr>
        </p:nvSpPr>
        <p:spPr/>
        <p:txBody>
          <a:bodyPr>
            <a:normAutofit fontScale="77500" lnSpcReduction="20000"/>
          </a:bodyPr>
          <a:lstStyle/>
          <a:p>
            <a:pPr>
              <a:buNone/>
            </a:pPr>
            <a:r>
              <a:rPr lang="en-US" dirty="0"/>
              <a:t>	Creating sprites is a tedious process, but a number of tools are available to automate the process. These range from simply </a:t>
            </a:r>
            <a:r>
              <a:rPr lang="en-US" dirty="0" err="1"/>
              <a:t>spriting</a:t>
            </a:r>
            <a:r>
              <a:rPr lang="en-US" dirty="0"/>
              <a:t> a series of images supplied by the user, to automatically parsing a page and then generating sprites and CSS for all images found.</a:t>
            </a:r>
          </a:p>
          <a:p>
            <a:endParaRPr lang="en-US" dirty="0"/>
          </a:p>
          <a:p>
            <a:pPr>
              <a:buNone/>
            </a:pPr>
            <a:r>
              <a:rPr lang="en-US" b="1" dirty="0"/>
              <a:t>CSS Sprite Generator</a:t>
            </a:r>
          </a:p>
          <a:p>
            <a:r>
              <a:rPr lang="en-US" dirty="0"/>
              <a:t>It creates a master image from a list of user-supplied images. It offers the capability to resize images, align horizontally or vertically, and can output in JPG, PNG, or GIF format. Optionally, supporting CSS can be generated, too. This is a valuable tool because it is simple, yet powerful, with plenty of options.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dirty="0" err="1"/>
              <a:t>SpriteMe</a:t>
            </a:r>
            <a:r>
              <a:rPr lang="en-US" dirty="0"/>
              <a:t> (http://spriteme.org/) uses the novel approach to run via a JavaScript bookmark. Simply visit the site you want to inspect, find </a:t>
            </a:r>
            <a:r>
              <a:rPr lang="en-US" dirty="0" err="1"/>
              <a:t>SpriteMe</a:t>
            </a:r>
            <a:r>
              <a:rPr lang="en-US" dirty="0"/>
              <a:t> in your bookmarks, and click it. The </a:t>
            </a:r>
            <a:r>
              <a:rPr lang="en-US" dirty="0" err="1"/>
              <a:t>SpriteMe</a:t>
            </a:r>
            <a:r>
              <a:rPr lang="en-US" dirty="0"/>
              <a:t> widget then loads on the page.</a:t>
            </a:r>
          </a:p>
          <a:p>
            <a:r>
              <a:rPr lang="en-US" dirty="0"/>
              <a:t>The widget lists all the images found on the page and notes those that are possible candidates for </a:t>
            </a:r>
            <a:r>
              <a:rPr lang="en-US" dirty="0" err="1"/>
              <a:t>spriting</a:t>
            </a:r>
            <a:r>
              <a:rPr lang="en-US" dirty="0"/>
              <a:t>, and those that are not (for example, because they repeat both vertically and horizontally). With just a few clicks, you can generate a master image, and </a:t>
            </a:r>
            <a:r>
              <a:rPr lang="en-US" dirty="0" err="1"/>
              <a:t>SpriteMe</a:t>
            </a:r>
            <a:r>
              <a:rPr lang="en-US" dirty="0"/>
              <a:t> can show you the changes you need to make to your CSS.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229600" cy="4953000"/>
          </a:xfrm>
        </p:spPr>
        <p:txBody>
          <a:bodyPr>
            <a:normAutofit fontScale="70000" lnSpcReduction="20000"/>
          </a:bodyPr>
          <a:lstStyle/>
          <a:p>
            <a:r>
              <a:rPr lang="en-US" dirty="0"/>
              <a:t>In some situations, you may need to create sprites programmatically.</a:t>
            </a:r>
          </a:p>
          <a:p>
            <a:r>
              <a:rPr lang="en-US" dirty="0"/>
              <a:t>With a little bit of magic (</a:t>
            </a:r>
            <a:r>
              <a:rPr lang="en-US" dirty="0" err="1"/>
              <a:t>ImageMagick</a:t>
            </a:r>
            <a:r>
              <a:rPr lang="en-US" dirty="0"/>
              <a:t>, that is), this is actually quite an easy task.</a:t>
            </a:r>
          </a:p>
          <a:p>
            <a:r>
              <a:rPr lang="en-US" dirty="0" err="1"/>
              <a:t>ImageMagick</a:t>
            </a:r>
            <a:r>
              <a:rPr lang="en-US" dirty="0"/>
              <a:t> (http://www.imagemagick.org/) is a suite of command-line tools used for manipulating images, one of which — convert — can be used to join images together. </a:t>
            </a:r>
          </a:p>
          <a:p>
            <a:r>
              <a:rPr lang="en-US" dirty="0"/>
              <a:t>The syntax can be as simple as the following:</a:t>
            </a:r>
          </a:p>
          <a:p>
            <a:pPr>
              <a:buNone/>
            </a:pPr>
            <a:r>
              <a:rPr lang="en-US" dirty="0"/>
              <a:t>	</a:t>
            </a:r>
          </a:p>
          <a:p>
            <a:pPr>
              <a:buNone/>
            </a:pPr>
            <a:r>
              <a:rPr lang="en-US" dirty="0"/>
              <a:t>convert image1.png image2.png image3.png -append output.png</a:t>
            </a:r>
          </a:p>
          <a:p>
            <a:pPr>
              <a:buNone/>
            </a:pPr>
            <a:endParaRPr lang="en-US" dirty="0"/>
          </a:p>
          <a:p>
            <a:r>
              <a:rPr lang="en-US" dirty="0"/>
              <a:t>This creates a vertically aligned master image named output.png from the three specified files.</a:t>
            </a:r>
          </a:p>
          <a:p>
            <a:r>
              <a:rPr lang="en-US" dirty="0"/>
              <a:t>For a horizontally aligned master image, just use +append instead of -append.</a:t>
            </a:r>
          </a:p>
          <a:p>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convert accepts a whole host of other options, too, including the capability to set the image type (for example, </a:t>
            </a:r>
            <a:r>
              <a:rPr lang="en-US" dirty="0" err="1"/>
              <a:t>paletted</a:t>
            </a:r>
            <a:r>
              <a:rPr lang="en-US" dirty="0"/>
              <a:t> versus RGB), color depth, and transparency.</a:t>
            </a:r>
          </a:p>
          <a:p>
            <a:r>
              <a:rPr lang="en-US" dirty="0"/>
              <a:t>Following is an improved version of the previous command:</a:t>
            </a:r>
          </a:p>
          <a:p>
            <a:pPr>
              <a:buNone/>
            </a:pPr>
            <a:r>
              <a:rPr lang="en-US" dirty="0"/>
              <a:t>	</a:t>
            </a:r>
          </a:p>
          <a:p>
            <a:pPr>
              <a:buNone/>
            </a:pPr>
            <a:r>
              <a:rPr lang="en-US" dirty="0"/>
              <a:t>	convert -type Palette -colors 256 -background Transparent image1.png image2.png image3.png -append PNG8:output.png.</a:t>
            </a:r>
          </a:p>
          <a:p>
            <a:pPr>
              <a:buNone/>
            </a:pPr>
            <a:endParaRPr lang="en-US" dirty="0"/>
          </a:p>
          <a:p>
            <a:r>
              <a:rPr lang="en-US" dirty="0"/>
              <a:t>This specifies a </a:t>
            </a:r>
            <a:r>
              <a:rPr lang="en-US" dirty="0" err="1"/>
              <a:t>paletted</a:t>
            </a:r>
            <a:r>
              <a:rPr lang="en-US" dirty="0"/>
              <a:t> PNG file with a transparent background, and a color depth of 256, which is probably closer to what you want. Although convert does a decent job to keep </a:t>
            </a:r>
            <a:r>
              <a:rPr lang="en-US"/>
              <a:t>the file size down, you </a:t>
            </a:r>
            <a:r>
              <a:rPr lang="en-US" dirty="0"/>
              <a:t>may still want to pass the resulting image through something like </a:t>
            </a:r>
            <a:r>
              <a:rPr lang="en-US" dirty="0" err="1"/>
              <a:t>pngcrush</a:t>
            </a:r>
            <a:r>
              <a:rPr lang="en-US"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CSS PERFORMANCE</a:t>
            </a:r>
            <a:endParaRPr lang="en-US" dirty="0"/>
          </a:p>
        </p:txBody>
      </p:sp>
      <p:sp>
        <p:nvSpPr>
          <p:cNvPr id="3" name="Content Placeholder 2"/>
          <p:cNvSpPr>
            <a:spLocks noGrp="1"/>
          </p:cNvSpPr>
          <p:nvPr>
            <p:ph idx="1"/>
          </p:nvPr>
        </p:nvSpPr>
        <p:spPr>
          <a:xfrm>
            <a:off x="457200" y="1600200"/>
            <a:ext cx="8305800" cy="5410200"/>
          </a:xfrm>
        </p:spPr>
        <p:txBody>
          <a:bodyPr>
            <a:normAutofit fontScale="92500" lnSpcReduction="10000"/>
          </a:bodyPr>
          <a:lstStyle/>
          <a:p>
            <a:r>
              <a:rPr lang="en-US" b="1" dirty="0"/>
              <a:t>CSS in the Document Head</a:t>
            </a:r>
          </a:p>
          <a:p>
            <a:r>
              <a:rPr lang="en-US" dirty="0"/>
              <a:t>With JavaScript, it is advantageous to load external scripts as late as possible. With CSS, the opposite is true.</a:t>
            </a:r>
          </a:p>
          <a:p>
            <a:r>
              <a:rPr lang="en-US" dirty="0"/>
              <a:t>Most browsers delay rendering a page until the CSS has been downloaded to avoid a repaint/redraw, so it’s usually best to place links to external style sheets in the &lt;head&gt; of the document.</a:t>
            </a:r>
          </a:p>
          <a:p>
            <a:r>
              <a:rPr lang="en-US" dirty="0"/>
              <a:t>Unlike JavaScript, these links do not block, and the browser can happily continue with downloading other content.</a:t>
            </a:r>
          </a:p>
          <a:p>
            <a:endParaRPr lang="en-US"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b="1" dirty="0"/>
              <a:t>Inline versus External</a:t>
            </a:r>
          </a:p>
          <a:p>
            <a:r>
              <a:rPr lang="en-US" dirty="0"/>
              <a:t>The decision on whether to include CSS inline or as an external file boils down to the trade-off between the number of HTTP requests and </a:t>
            </a:r>
            <a:r>
              <a:rPr lang="en-US" dirty="0" err="1"/>
              <a:t>cachability</a:t>
            </a:r>
            <a:r>
              <a:rPr lang="en-US" dirty="0"/>
              <a:t>.</a:t>
            </a:r>
          </a:p>
          <a:p>
            <a:r>
              <a:rPr lang="en-US" dirty="0"/>
              <a:t>If you include the CSS inline, you eliminate an HTTP request but increase the size of the HTML document.</a:t>
            </a:r>
          </a:p>
          <a:p>
            <a:r>
              <a:rPr lang="en-US" dirty="0"/>
              <a:t>If you use an external style sheet, you have an additional HTTP request, but the resource can be more readily cached. (Most of the time, you don’t want to cache the HTML document because it has been dynamically generated.)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a:xfrm>
            <a:off x="457200" y="1600200"/>
            <a:ext cx="8458200" cy="5257800"/>
          </a:xfrm>
        </p:spPr>
        <p:txBody>
          <a:bodyPr>
            <a:noAutofit/>
          </a:bodyPr>
          <a:lstStyle/>
          <a:p>
            <a:pPr>
              <a:buNone/>
            </a:pPr>
            <a:r>
              <a:rPr lang="en-US" sz="2000" b="1" dirty="0"/>
              <a:t>JPEG (Joint Photographic Experts Group)</a:t>
            </a:r>
          </a:p>
          <a:p>
            <a:r>
              <a:rPr lang="en-US" sz="2000" dirty="0"/>
              <a:t>JPEG was used for </a:t>
            </a:r>
            <a:r>
              <a:rPr lang="en-US" sz="2000" dirty="0">
                <a:solidFill>
                  <a:srgbClr val="FF0000"/>
                </a:solidFill>
              </a:rPr>
              <a:t>photographs.</a:t>
            </a:r>
          </a:p>
          <a:p>
            <a:r>
              <a:rPr lang="en-US" sz="2000" dirty="0"/>
              <a:t>JPEG is a </a:t>
            </a:r>
            <a:r>
              <a:rPr lang="en-US" sz="2000" dirty="0" err="1">
                <a:solidFill>
                  <a:srgbClr val="FF0000"/>
                </a:solidFill>
              </a:rPr>
              <a:t>lossy</a:t>
            </a:r>
            <a:r>
              <a:rPr lang="en-US" sz="2000" dirty="0"/>
              <a:t> compression method (there is a lossless mode, but it’s not widely supported), and is well-suited to photographic images, which typically have many different colors and gradients.</a:t>
            </a:r>
          </a:p>
          <a:p>
            <a:r>
              <a:rPr lang="en-US" sz="2000" dirty="0"/>
              <a:t>With JPEG, </a:t>
            </a:r>
            <a:r>
              <a:rPr lang="en-US" sz="2000" dirty="0">
                <a:solidFill>
                  <a:srgbClr val="FF0000"/>
                </a:solidFill>
              </a:rPr>
              <a:t>there is a trade-off between file size and image quality</a:t>
            </a:r>
            <a:r>
              <a:rPr lang="en-US" sz="2000" dirty="0"/>
              <a:t>, but even at the lowest compression level (that is, the largest file size), </a:t>
            </a:r>
            <a:r>
              <a:rPr lang="en-US" sz="2000" dirty="0">
                <a:solidFill>
                  <a:srgbClr val="FF0000"/>
                </a:solidFill>
              </a:rPr>
              <a:t>JPEG images are still considerably smaller than </a:t>
            </a:r>
            <a:r>
              <a:rPr lang="en-US" sz="2000" dirty="0" err="1">
                <a:solidFill>
                  <a:srgbClr val="FF0000"/>
                </a:solidFill>
              </a:rPr>
              <a:t>nonlossy</a:t>
            </a:r>
            <a:r>
              <a:rPr lang="en-US" sz="2000" dirty="0">
                <a:solidFill>
                  <a:srgbClr val="FF0000"/>
                </a:solidFill>
              </a:rPr>
              <a:t> formats such as TIFF (which stands for Tagged Image File Format).</a:t>
            </a:r>
          </a:p>
          <a:p>
            <a:r>
              <a:rPr lang="en-US" sz="2000" dirty="0"/>
              <a:t>JPEG compression levels are usually specified as either a percentage (where 0 percent is the smallest file size, but lowest quality, and 100 percent is the best quality, but largest size) or a number in the range 0 to 1. </a:t>
            </a:r>
          </a:p>
          <a:p>
            <a:r>
              <a:rPr lang="en-US" sz="2000" dirty="0"/>
              <a:t>A value of approximately </a:t>
            </a:r>
            <a:r>
              <a:rPr lang="en-US" sz="2000" dirty="0">
                <a:solidFill>
                  <a:srgbClr val="FF0000"/>
                </a:solidFill>
              </a:rPr>
              <a:t>60 percent to 80 percent </a:t>
            </a:r>
            <a:r>
              <a:rPr lang="en-US" sz="2000" dirty="0"/>
              <a:t>is generally considered a good middle ground for web images.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Link versus @import</a:t>
            </a:r>
          </a:p>
          <a:p>
            <a:r>
              <a:rPr lang="en-US" dirty="0"/>
              <a:t>Most of the time, you want your style sheet to be external, but you then have the choice of whether to use &lt;link&gt; or @import to load the resource.</a:t>
            </a:r>
          </a:p>
          <a:p>
            <a:r>
              <a:rPr lang="en-US" dirty="0"/>
              <a:t>This is an easy decision. Stick with &lt;link&gt; because it is </a:t>
            </a:r>
            <a:r>
              <a:rPr lang="en-US" dirty="0" err="1"/>
              <a:t>nonblocking</a:t>
            </a:r>
            <a:r>
              <a:rPr lang="en-US" dirty="0"/>
              <a:t>, and can enable other resources to download in parallel.</a:t>
            </a:r>
          </a:p>
          <a:p>
            <a:r>
              <a:rPr lang="en-US" dirty="0"/>
              <a:t>What happens when you mix @import with &lt;link&gt;. All cause blocking behavior to some extent, and because there isn’t a valid reason for favoring @import over &lt;link&gt; in the first place </a:t>
            </a:r>
            <a:r>
              <a:rPr lang="en-US"/>
              <a:t>(old </a:t>
            </a:r>
            <a:r>
              <a:rPr lang="en-US" dirty="0"/>
              <a:t>browsers don’t support @import, so it can be used as a hack to stop them from loading the CSS), the solution is simply not to use it.</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dirty="0"/>
              <a:t>Redundant Selectors</a:t>
            </a:r>
          </a:p>
          <a:p>
            <a:r>
              <a:rPr lang="en-US" dirty="0"/>
              <a:t>Over time, your style sheets can become rather messy and out of sync — duplicate rules are added, elements are removed from the HTML document, but the developers forget to remove the CSS selectors, and so on.</a:t>
            </a:r>
          </a:p>
          <a:p>
            <a:r>
              <a:rPr lang="en-US" dirty="0"/>
              <a:t>The result is redundant selectors adding unnecessary weight to your style sheet. Of course, in theory, this shouldn’t happen.</a:t>
            </a:r>
          </a:p>
          <a:p>
            <a:r>
              <a:rPr lang="en-US" dirty="0"/>
              <a:t>Your development and deployment process should be rigorous enough to ensure that the CSS is kept in sync. But, in practice, it does happen.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CSS Expressions</a:t>
            </a:r>
          </a:p>
          <a:p>
            <a:r>
              <a:rPr lang="en-US" dirty="0"/>
              <a:t>Avoiding the use of CSS expressions was once one of the most important rules for CSS </a:t>
            </a:r>
            <a:r>
              <a:rPr lang="en-US"/>
              <a:t>performance.</a:t>
            </a:r>
            <a:endParaRPr lang="en-US" dirty="0"/>
          </a:p>
          <a:p>
            <a:r>
              <a:rPr lang="en-US" dirty="0"/>
              <a:t>CSS expressions were a way to set CSS attributes dynamically using JavaScript embedded in the style sheet.</a:t>
            </a:r>
          </a:p>
          <a:p>
            <a:r>
              <a:rPr lang="en-US" dirty="0"/>
              <a:t>Unfortunately, the rules are re-evaluated every time the browser window is resized or scrolled, or the mouse is moved. The result is that an expression can easily be re-evaluated thousands of times during a page view.</a:t>
            </a:r>
          </a:p>
          <a:p>
            <a:r>
              <a:rPr lang="en-US" dirty="0"/>
              <a:t>Although the expressions are generally fairly light, with this number of executions, performance can suffer.</a:t>
            </a:r>
          </a:p>
          <a:p>
            <a:r>
              <a:rPr lang="en-US" dirty="0"/>
              <a:t>You can use expressions that will be evaluated only once, but almost always the same end result can be achieved using pure JavaScript — which isn’t IE-specific and isn’t deprecated.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0"/>
            <a:ext cx="8229600" cy="5334000"/>
          </a:xfrm>
        </p:spPr>
        <p:txBody>
          <a:bodyPr>
            <a:normAutofit fontScale="77500" lnSpcReduction="20000"/>
          </a:bodyPr>
          <a:lstStyle/>
          <a:p>
            <a:r>
              <a:rPr lang="en-US" sz="4600" b="1" dirty="0"/>
              <a:t>Selector Performance</a:t>
            </a:r>
          </a:p>
          <a:p>
            <a:r>
              <a:rPr lang="en-US" dirty="0"/>
              <a:t>The performance of CSS selectors has received a lot of attention in the past few years, mainly because of some well-publicized benchmarks showing a dramatic drop in performance under certain conditions.</a:t>
            </a:r>
          </a:p>
          <a:p>
            <a:r>
              <a:rPr lang="en-US" dirty="0"/>
              <a:t>Selectors are parsed from right to left. Consider the following example:</a:t>
            </a:r>
          </a:p>
          <a:p>
            <a:pPr>
              <a:buNone/>
            </a:pPr>
            <a:r>
              <a:rPr lang="en-US" dirty="0"/>
              <a:t>	#body div </a:t>
            </a:r>
            <a:r>
              <a:rPr lang="en-US" dirty="0" err="1"/>
              <a:t>div</a:t>
            </a:r>
            <a:r>
              <a:rPr lang="en-US" dirty="0"/>
              <a:t> p {</a:t>
            </a:r>
          </a:p>
          <a:p>
            <a:pPr>
              <a:buNone/>
            </a:pPr>
            <a:r>
              <a:rPr lang="en-US" dirty="0"/>
              <a:t>	</a:t>
            </a:r>
            <a:r>
              <a:rPr lang="en-US" dirty="0" err="1"/>
              <a:t>background:red</a:t>
            </a:r>
            <a:r>
              <a:rPr lang="en-US" dirty="0"/>
              <a:t>;</a:t>
            </a:r>
          </a:p>
          <a:p>
            <a:pPr>
              <a:buNone/>
            </a:pPr>
            <a:r>
              <a:rPr lang="en-US" dirty="0"/>
              <a:t>	}</a:t>
            </a:r>
          </a:p>
          <a:p>
            <a:r>
              <a:rPr lang="en-US" dirty="0"/>
              <a:t>When the browser hits this rule, it goes through every &lt;p&gt; element in the page and checks whether it is the child of a &lt;div&gt; tag. Then it checks if this div is the child of another div, and if this other div is the child of an element with ID body.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This seems like quite a lot of work, and the obvious conclusion is that you should keep your chain of selectors short to minimize all this backtracking. </a:t>
            </a:r>
          </a:p>
          <a:p>
            <a:r>
              <a:rPr lang="en-US" dirty="0"/>
              <a:t>Consider the following:</a:t>
            </a:r>
          </a:p>
          <a:p>
            <a:pPr>
              <a:buNone/>
            </a:pPr>
            <a:r>
              <a:rPr lang="en-US" dirty="0"/>
              <a:t>	#body div </a:t>
            </a:r>
            <a:r>
              <a:rPr lang="en-US" dirty="0" err="1"/>
              <a:t>div</a:t>
            </a:r>
            <a:r>
              <a:rPr lang="en-US" dirty="0"/>
              <a:t> p .highlight {</a:t>
            </a:r>
          </a:p>
          <a:p>
            <a:pPr>
              <a:buNone/>
            </a:pPr>
            <a:r>
              <a:rPr lang="en-US" dirty="0"/>
              <a:t>	</a:t>
            </a:r>
            <a:r>
              <a:rPr lang="en-US" dirty="0" err="1"/>
              <a:t>background:red</a:t>
            </a:r>
            <a:r>
              <a:rPr lang="en-US" dirty="0"/>
              <a:t>;</a:t>
            </a:r>
          </a:p>
          <a:p>
            <a:pPr>
              <a:buNone/>
            </a:pPr>
            <a:r>
              <a:rPr lang="en-US" dirty="0"/>
              <a:t>	}</a:t>
            </a:r>
          </a:p>
          <a:p>
            <a:r>
              <a:rPr lang="en-US" dirty="0"/>
              <a:t>This time, you match elements only with class="highlight", so, although you have the same level of nesting, the more specific selector means that less elements are going to match. </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Using Shorthand Properties</a:t>
            </a:r>
          </a:p>
          <a:p>
            <a:r>
              <a:rPr lang="en-US" dirty="0"/>
              <a:t>Many CSS properties support a shorthand notation that is much quicker to write, which can make a big impact on the size of the style sheet.</a:t>
            </a:r>
          </a:p>
          <a:p>
            <a:r>
              <a:rPr lang="en-US" dirty="0"/>
              <a:t>One example is when specifying colors. Generally, a hex triplet is used, with two digits for each RGB part (for example, #F368C4, where F3 is the red component, 68 the green, and C4 the blue). When the two digits in each part are the same, you can omit one of them; thus, #FF99CC becomes #F9C.</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76400"/>
            <a:ext cx="8229600" cy="4953000"/>
          </a:xfrm>
        </p:spPr>
        <p:txBody>
          <a:bodyPr>
            <a:normAutofit fontScale="62500" lnSpcReduction="20000"/>
          </a:bodyPr>
          <a:lstStyle/>
          <a:p>
            <a:r>
              <a:rPr lang="en-US" dirty="0"/>
              <a:t>With the margin and padding properties, the longhand way is to write them like so:</a:t>
            </a:r>
          </a:p>
          <a:p>
            <a:pPr>
              <a:buNone/>
            </a:pPr>
            <a:r>
              <a:rPr lang="en-US" dirty="0"/>
              <a:t>	margin-top:5px;</a:t>
            </a:r>
          </a:p>
          <a:p>
            <a:pPr>
              <a:buNone/>
            </a:pPr>
            <a:r>
              <a:rPr lang="en-US" dirty="0"/>
              <a:t>	margin-bottom:4px</a:t>
            </a:r>
          </a:p>
          <a:p>
            <a:pPr>
              <a:buNone/>
            </a:pPr>
            <a:r>
              <a:rPr lang="en-US" dirty="0"/>
              <a:t>	margin-left:3px;</a:t>
            </a:r>
          </a:p>
          <a:p>
            <a:pPr>
              <a:buNone/>
            </a:pPr>
            <a:r>
              <a:rPr lang="en-US" dirty="0"/>
              <a:t>	margin-right:2px</a:t>
            </a:r>
          </a:p>
          <a:p>
            <a:r>
              <a:rPr lang="en-US" dirty="0"/>
              <a:t>However, this can be simplified to the following:</a:t>
            </a:r>
          </a:p>
          <a:p>
            <a:pPr>
              <a:buNone/>
            </a:pPr>
            <a:r>
              <a:rPr lang="en-US" dirty="0"/>
              <a:t>	margin:5px 2px 4px 3px</a:t>
            </a:r>
          </a:p>
          <a:p>
            <a:r>
              <a:rPr lang="en-US" dirty="0"/>
              <a:t>Notice the order of the values. You start at the top and go around clockwise — so the top margin first, then the right margin, then bottom, and then left.</a:t>
            </a:r>
          </a:p>
          <a:p>
            <a:r>
              <a:rPr lang="en-US" dirty="0"/>
              <a:t>If the top and bottom values are the same, and so, too, are the left and right, you can simplify things further, as shown here:</a:t>
            </a:r>
          </a:p>
          <a:p>
            <a:pPr>
              <a:buNone/>
            </a:pPr>
            <a:r>
              <a:rPr lang="en-US" dirty="0"/>
              <a:t>	margin: 10px 5px</a:t>
            </a:r>
          </a:p>
          <a:p>
            <a:r>
              <a:rPr lang="en-US" dirty="0"/>
              <a:t>With only two values passed, browsers assume that the first refers to the top and bottom margins, and the second to the left and right margins.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There are many other shorthand notations.</a:t>
            </a:r>
          </a:p>
        </p:txBody>
      </p:sp>
      <p:pic>
        <p:nvPicPr>
          <p:cNvPr id="16387" name="Picture 3"/>
          <p:cNvPicPr>
            <a:picLocks noChangeAspect="1" noChangeArrowheads="1"/>
          </p:cNvPicPr>
          <p:nvPr/>
        </p:nvPicPr>
        <p:blipFill>
          <a:blip r:embed="rId2"/>
          <a:srcRect/>
          <a:stretch>
            <a:fillRect/>
          </a:stretch>
        </p:blipFill>
        <p:spPr bwMode="auto">
          <a:xfrm>
            <a:off x="304800" y="2362200"/>
            <a:ext cx="8686800" cy="4114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Inheritance and Default Values</a:t>
            </a:r>
          </a:p>
          <a:p>
            <a:r>
              <a:rPr lang="en-US" dirty="0"/>
              <a:t>Some of the biggest savings in CSS come from knowing when properties can safely be omitted — either because they have been inherited from a parent element, or because the default value is appropriate.</a:t>
            </a:r>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a:t>Doing More with CSS</a:t>
            </a:r>
          </a:p>
          <a:p>
            <a:r>
              <a:rPr lang="en-US" dirty="0"/>
              <a:t>In many situations, it makes sense to use CSS more rather than less because it’s the most efficient option.</a:t>
            </a:r>
          </a:p>
          <a:p>
            <a:r>
              <a:rPr lang="en-US" dirty="0"/>
              <a:t>Certainly, placing style rules in an external style sheet (cacheable by the browser) is generally a better option than embedding the rules in the HTML document. (The exception is when there are a large number of rules used only on one page — here, </a:t>
            </a:r>
            <a:r>
              <a:rPr lang="en-US" dirty="0" err="1"/>
              <a:t>inlining</a:t>
            </a:r>
            <a:r>
              <a:rPr lang="en-US" dirty="0"/>
              <a:t> is sometimes better.)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p:txBody>
          <a:bodyPr>
            <a:noAutofit/>
          </a:bodyPr>
          <a:lstStyle/>
          <a:p>
            <a:pPr>
              <a:buNone/>
            </a:pPr>
            <a:r>
              <a:rPr lang="en-US" sz="2000" b="1" dirty="0"/>
              <a:t>GIF (Graphics Interchange Format)</a:t>
            </a:r>
          </a:p>
          <a:p>
            <a:r>
              <a:rPr lang="en-US" sz="2000" dirty="0"/>
              <a:t>GIF was used for computer-generated images such as icons.</a:t>
            </a:r>
          </a:p>
          <a:p>
            <a:r>
              <a:rPr lang="en-US" sz="2000" dirty="0"/>
              <a:t>GIF has been around since 1987 and is commonly used for logos, sprites, and clip art.</a:t>
            </a:r>
          </a:p>
          <a:p>
            <a:r>
              <a:rPr lang="en-US" sz="2000" dirty="0">
                <a:solidFill>
                  <a:srgbClr val="FF0000"/>
                </a:solidFill>
              </a:rPr>
              <a:t>GIF images use a color table (also known as a </a:t>
            </a:r>
            <a:r>
              <a:rPr lang="en-US" sz="2000" i="1" dirty="0">
                <a:solidFill>
                  <a:srgbClr val="FF0000"/>
                </a:solidFill>
              </a:rPr>
              <a:t>palette), which can hold up to 256 colors</a:t>
            </a:r>
            <a:r>
              <a:rPr lang="en-US" sz="2000" i="1" dirty="0"/>
              <a:t>. Each pixel </a:t>
            </a:r>
            <a:r>
              <a:rPr lang="en-US" sz="2000" dirty="0"/>
              <a:t>of the GIF image is then replaced by a number representing which of these colors it contains.</a:t>
            </a:r>
          </a:p>
          <a:p>
            <a:r>
              <a:rPr lang="en-US" sz="2000" dirty="0"/>
              <a:t>The limitation here is that a GIF can contain only 256 different colors at most. </a:t>
            </a:r>
          </a:p>
          <a:p>
            <a:r>
              <a:rPr lang="en-US" sz="2000" dirty="0"/>
              <a:t>GIF compression is based around LZW, a revised version of the LZ78 algorithm, which is used in </a:t>
            </a:r>
            <a:r>
              <a:rPr lang="en-US" sz="2000" dirty="0" err="1"/>
              <a:t>gzip</a:t>
            </a:r>
            <a:r>
              <a:rPr lang="en-US" sz="2000" dirty="0"/>
              <a:t> and deflate.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b="1" dirty="0"/>
              <a:t>CSS versus Data URIs</a:t>
            </a:r>
          </a:p>
          <a:p>
            <a:r>
              <a:rPr lang="en-US" dirty="0"/>
              <a:t>CSS sprites isn’t always practical to convert images to sprites sometimes because of the color table, and sometimes because of horizontal and vertical repetition.</a:t>
            </a:r>
          </a:p>
          <a:p>
            <a:r>
              <a:rPr lang="en-US" dirty="0"/>
              <a:t>In these situations, data URIs are an excellent solution. Image data can be directly embedded into the document with </a:t>
            </a:r>
            <a:r>
              <a:rPr lang="en-US" i="1" dirty="0"/>
              <a:t>data URIs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905000"/>
            <a:ext cx="8229600" cy="4953000"/>
          </a:xfrm>
        </p:spPr>
        <p:txBody>
          <a:bodyPr>
            <a:normAutofit fontScale="85000" lnSpcReduction="20000"/>
          </a:bodyPr>
          <a:lstStyle/>
          <a:p>
            <a:r>
              <a:rPr lang="en-US" sz="4300" b="1" dirty="0"/>
              <a:t>Mouse-Over Techniques</a:t>
            </a:r>
          </a:p>
          <a:p>
            <a:r>
              <a:rPr lang="en-US" dirty="0"/>
              <a:t>Using CSS, rather than JavaScript, for mouse-over effects (for example, in menus) is a popular option.</a:t>
            </a:r>
          </a:p>
          <a:p>
            <a:r>
              <a:rPr lang="en-US" dirty="0"/>
              <a:t>Previously, this was the preserve of JavaScript. But for basic effects, CSS is better suited, and can do a lot — pop-over windows, image switching, pull-down menus, and so on.</a:t>
            </a:r>
          </a:p>
          <a:p>
            <a:r>
              <a:rPr lang="en-US" dirty="0"/>
              <a:t>Aside from being more elegant, this method works even if the client does not support JavaScript (or has it disabled)</a:t>
            </a:r>
          </a:p>
          <a:p>
            <a:r>
              <a:rPr lang="en-US" dirty="0"/>
              <a:t>Unfortunately, CSS solutions lack many of the keyboard navigation shortcuts, and JavaScript still has the edge here.</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For example, to swap an image with another one when the mouse is moved over it, the HTML and CSS is simply as follows:</a:t>
            </a:r>
          </a:p>
          <a:p>
            <a:pPr lvl="1">
              <a:buNone/>
            </a:pPr>
            <a:r>
              <a:rPr lang="en-US" dirty="0"/>
              <a:t>&lt;span class="swap"&gt;</a:t>
            </a:r>
          </a:p>
          <a:p>
            <a:pPr lvl="1">
              <a:buNone/>
            </a:pPr>
            <a:r>
              <a:rPr lang="en-US" dirty="0"/>
              <a:t>&lt;</a:t>
            </a:r>
            <a:r>
              <a:rPr lang="en-US" dirty="0" err="1"/>
              <a:t>img</a:t>
            </a:r>
            <a:r>
              <a:rPr lang="en-US" dirty="0"/>
              <a:t> </a:t>
            </a:r>
            <a:r>
              <a:rPr lang="en-US" dirty="0" err="1"/>
              <a:t>src</a:t>
            </a:r>
            <a:r>
              <a:rPr lang="en-US" dirty="0"/>
              <a:t>="image1.png" /&gt;</a:t>
            </a:r>
          </a:p>
          <a:p>
            <a:pPr lvl="1">
              <a:buNone/>
            </a:pPr>
            <a:r>
              <a:rPr lang="en-US" dirty="0"/>
              <a:t>&lt;/span&gt;</a:t>
            </a:r>
          </a:p>
          <a:p>
            <a:pPr lvl="1">
              <a:buNone/>
            </a:pPr>
            <a:r>
              <a:rPr lang="en-US" dirty="0" err="1"/>
              <a:t>span.swap</a:t>
            </a:r>
            <a:r>
              <a:rPr lang="en-US" dirty="0"/>
              <a:t> {</a:t>
            </a:r>
          </a:p>
          <a:p>
            <a:pPr lvl="1">
              <a:buNone/>
            </a:pPr>
            <a:r>
              <a:rPr lang="en-US" dirty="0"/>
              <a:t>background-image: image2.png;</a:t>
            </a:r>
          </a:p>
          <a:p>
            <a:pPr lvl="1">
              <a:buNone/>
            </a:pPr>
            <a:r>
              <a:rPr lang="en-US" dirty="0"/>
              <a:t>background-</a:t>
            </a:r>
            <a:r>
              <a:rPr lang="en-US" dirty="0" err="1"/>
              <a:t>repeat:no</a:t>
            </a:r>
            <a:r>
              <a:rPr lang="en-US" dirty="0"/>
              <a:t>-repeat;</a:t>
            </a:r>
          </a:p>
          <a:p>
            <a:pPr lvl="1">
              <a:buNone/>
            </a:pPr>
            <a:r>
              <a:rPr lang="en-US" dirty="0" err="1"/>
              <a:t>display:block</a:t>
            </a:r>
            <a:r>
              <a:rPr lang="en-US" dirty="0"/>
              <a:t>;</a:t>
            </a:r>
          </a:p>
          <a:p>
            <a:pPr lvl="1">
              <a:buNone/>
            </a:pPr>
            <a:r>
              <a:rPr lang="en-US" dirty="0"/>
              <a:t>}</a:t>
            </a:r>
          </a:p>
          <a:p>
            <a:pPr lvl="1">
              <a:buNone/>
            </a:pPr>
            <a:r>
              <a:rPr lang="en-US" dirty="0" err="1"/>
              <a:t>span.swap:hover</a:t>
            </a:r>
            <a:r>
              <a:rPr lang="en-US" dirty="0"/>
              <a:t> </a:t>
            </a:r>
            <a:r>
              <a:rPr lang="en-US" dirty="0" err="1"/>
              <a:t>img</a:t>
            </a:r>
            <a:r>
              <a:rPr lang="en-US" dirty="0"/>
              <a:t>{</a:t>
            </a:r>
          </a:p>
          <a:p>
            <a:pPr lvl="1">
              <a:buNone/>
            </a:pPr>
            <a:r>
              <a:rPr lang="en-US" dirty="0" err="1"/>
              <a:t>visibility:hidden</a:t>
            </a:r>
            <a:r>
              <a:rPr lang="en-US" dirty="0"/>
              <a:t>;</a:t>
            </a:r>
          </a:p>
          <a:p>
            <a:pPr lvl="1">
              <a:buNone/>
            </a:pPr>
            <a:r>
              <a:rPr lang="en-US"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Creating Rounded Corners</a:t>
            </a:r>
          </a:p>
          <a:p>
            <a:pPr marL="0" indent="0">
              <a:buNone/>
            </a:pPr>
            <a:r>
              <a:rPr lang="en-US" dirty="0"/>
              <a:t>Rectangular boxes are so 1990s. These days, site owners want pleasing boxes with rounded corners.</a:t>
            </a:r>
          </a:p>
          <a:p>
            <a:pPr marL="0" indent="0">
              <a:buNone/>
            </a:pPr>
            <a:r>
              <a:rPr lang="en-US" dirty="0"/>
              <a:t>There are a number of ways to achieve these, but most are rather ugly, rely on creating images for each corner, and possibly the use of HTML tables.</a:t>
            </a:r>
          </a:p>
          <a:p>
            <a:pPr marL="0" indent="0">
              <a:buNone/>
            </a:pPr>
            <a:r>
              <a:rPr lang="en-US" dirty="0"/>
              <a:t>CSS comes to the rescue by defining the border-radius property, which can be used to round the corners of a rectangular box.</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pPr marL="0" indent="0">
              <a:buNone/>
            </a:pPr>
            <a:r>
              <a:rPr lang="en-US" dirty="0"/>
              <a:t>Creating rounded corners in CSS is currently best achieved using rules such as the following:</a:t>
            </a:r>
          </a:p>
          <a:p>
            <a:pPr lvl="1">
              <a:buNone/>
            </a:pPr>
            <a:r>
              <a:rPr lang="en-US" dirty="0"/>
              <a:t>.</a:t>
            </a:r>
            <a:r>
              <a:rPr lang="en-US" dirty="0" err="1"/>
              <a:t>roundedcorner</a:t>
            </a:r>
            <a:r>
              <a:rPr lang="en-US" dirty="0"/>
              <a:t> </a:t>
            </a:r>
          </a:p>
          <a:p>
            <a:pPr lvl="1">
              <a:buNone/>
            </a:pPr>
            <a:r>
              <a:rPr lang="en-US" dirty="0"/>
              <a:t>{</a:t>
            </a:r>
          </a:p>
          <a:p>
            <a:pPr lvl="1">
              <a:buNone/>
            </a:pPr>
            <a:r>
              <a:rPr lang="en-US" dirty="0"/>
              <a:t>-</a:t>
            </a:r>
            <a:r>
              <a:rPr lang="en-US" dirty="0" err="1"/>
              <a:t>moz</a:t>
            </a:r>
            <a:r>
              <a:rPr lang="en-US" dirty="0"/>
              <a:t>-border-radius: 5px;</a:t>
            </a:r>
          </a:p>
          <a:p>
            <a:pPr lvl="1">
              <a:buNone/>
            </a:pPr>
            <a:r>
              <a:rPr lang="en-US" dirty="0"/>
              <a:t>-</a:t>
            </a:r>
            <a:r>
              <a:rPr lang="en-US" dirty="0" err="1"/>
              <a:t>webkit</a:t>
            </a:r>
            <a:r>
              <a:rPr lang="en-US" dirty="0"/>
              <a:t>-border-radius: 5px;</a:t>
            </a:r>
          </a:p>
          <a:p>
            <a:pPr lvl="1">
              <a:buNone/>
            </a:pPr>
            <a:r>
              <a:rPr lang="en-US" dirty="0"/>
              <a:t>-</a:t>
            </a:r>
            <a:r>
              <a:rPr lang="en-US" dirty="0" err="1"/>
              <a:t>khtml</a:t>
            </a:r>
            <a:r>
              <a:rPr lang="en-US" dirty="0"/>
              <a:t>-border-radius: 5px;</a:t>
            </a:r>
          </a:p>
          <a:p>
            <a:pPr>
              <a:buNone/>
            </a:pPr>
            <a:r>
              <a:rPr lang="en-US" dirty="0"/>
              <a:t>	border-radius: 5px;</a:t>
            </a:r>
          </a:p>
          <a:p>
            <a:pPr>
              <a:buNone/>
            </a:pPr>
            <a:r>
              <a:rPr lang="en-US" dirty="0"/>
              <a:t>	   }</a:t>
            </a:r>
          </a:p>
          <a:p>
            <a:r>
              <a:rPr lang="en-US" dirty="0"/>
              <a:t>-</a:t>
            </a:r>
            <a:r>
              <a:rPr lang="en-US" dirty="0" err="1"/>
              <a:t>moz</a:t>
            </a:r>
            <a:r>
              <a:rPr lang="en-US" dirty="0"/>
              <a:t>-border-radius is Mozilla’s name for the property and is supported by most </a:t>
            </a:r>
            <a:r>
              <a:rPr lang="en-US" dirty="0" err="1"/>
              <a:t>Geckobased</a:t>
            </a:r>
            <a:r>
              <a:rPr lang="en-US" dirty="0"/>
              <a:t> browsers (Firefox, </a:t>
            </a:r>
            <a:r>
              <a:rPr lang="en-US" dirty="0" err="1"/>
              <a:t>Konqueror</a:t>
            </a:r>
            <a:r>
              <a:rPr lang="en-US" dirty="0"/>
              <a:t>, and so on).</a:t>
            </a:r>
          </a:p>
          <a:p>
            <a:r>
              <a:rPr lang="en-US" dirty="0"/>
              <a:t>-</a:t>
            </a:r>
            <a:r>
              <a:rPr lang="en-US" dirty="0" err="1"/>
              <a:t>webkit</a:t>
            </a:r>
            <a:r>
              <a:rPr lang="en-US" dirty="0"/>
              <a:t>-border-radius is used by </a:t>
            </a:r>
            <a:r>
              <a:rPr lang="en-US" dirty="0" err="1"/>
              <a:t>WebKit</a:t>
            </a:r>
            <a:r>
              <a:rPr lang="en-US" dirty="0"/>
              <a:t>-based browsers such as Chrome and Safari</a:t>
            </a:r>
          </a:p>
          <a:p>
            <a:r>
              <a:rPr lang="en-US" dirty="0"/>
              <a:t>-</a:t>
            </a:r>
            <a:r>
              <a:rPr lang="en-US" dirty="0" err="1"/>
              <a:t>khtml</a:t>
            </a:r>
            <a:r>
              <a:rPr lang="en-US" dirty="0"/>
              <a:t>-border-radius is for older versions of </a:t>
            </a:r>
            <a:r>
              <a:rPr lang="en-US" dirty="0" err="1"/>
              <a:t>Konqueror</a:t>
            </a:r>
            <a:r>
              <a:rPr lang="en-US" dirty="0"/>
              <a:t>.</a:t>
            </a:r>
          </a:p>
          <a:p>
            <a:r>
              <a:rPr lang="en-US" dirty="0"/>
              <a:t>border-radius is the accepted CSS 3 name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40000" lnSpcReduction="20000"/>
          </a:bodyPr>
          <a:lstStyle/>
          <a:p>
            <a:pPr marL="0" indent="0">
              <a:buNone/>
            </a:pPr>
            <a:r>
              <a:rPr lang="en-US" sz="3400" b="1" dirty="0">
                <a:solidFill>
                  <a:srgbClr val="FF0000"/>
                </a:solidFill>
              </a:rPr>
              <a:t>&lt;!DOCTYPE html&gt;</a:t>
            </a:r>
          </a:p>
          <a:p>
            <a:pPr marL="0" indent="0">
              <a:buNone/>
            </a:pPr>
            <a:r>
              <a:rPr lang="en-US" sz="3400" b="1" dirty="0">
                <a:solidFill>
                  <a:srgbClr val="FF0000"/>
                </a:solidFill>
              </a:rPr>
              <a:t>&lt;html&gt;</a:t>
            </a:r>
          </a:p>
          <a:p>
            <a:pPr marL="0" indent="0">
              <a:buNone/>
            </a:pPr>
            <a:r>
              <a:rPr lang="en-US" sz="3400" b="1" dirty="0">
                <a:solidFill>
                  <a:srgbClr val="FF0000"/>
                </a:solidFill>
              </a:rPr>
              <a:t>&lt;style&gt; </a:t>
            </a:r>
          </a:p>
          <a:p>
            <a:pPr marL="0" indent="0">
              <a:buNone/>
            </a:pPr>
            <a:endParaRPr lang="en-US" sz="3400" b="1" dirty="0">
              <a:solidFill>
                <a:srgbClr val="FF0000"/>
              </a:solidFill>
            </a:endParaRPr>
          </a:p>
          <a:p>
            <a:pPr marL="0" indent="0">
              <a:buNone/>
            </a:pPr>
            <a:r>
              <a:rPr lang="en-US" sz="3400" b="1" dirty="0">
                <a:solidFill>
                  <a:srgbClr val="FF0000"/>
                </a:solidFill>
              </a:rPr>
              <a:t>#rcorners3 {</a:t>
            </a:r>
          </a:p>
          <a:p>
            <a:pPr marL="0" indent="0">
              <a:buNone/>
            </a:pPr>
            <a:r>
              <a:rPr lang="en-US" sz="3400" b="1" dirty="0">
                <a:solidFill>
                  <a:srgbClr val="FF0000"/>
                </a:solidFill>
              </a:rPr>
              <a:t>  -</a:t>
            </a:r>
            <a:r>
              <a:rPr lang="en-US" sz="3400" b="1" dirty="0" err="1">
                <a:solidFill>
                  <a:srgbClr val="FF0000"/>
                </a:solidFill>
              </a:rPr>
              <a:t>webkit</a:t>
            </a:r>
            <a:r>
              <a:rPr lang="en-US" sz="3400" b="1" dirty="0">
                <a:solidFill>
                  <a:srgbClr val="FF0000"/>
                </a:solidFill>
              </a:rPr>
              <a:t>-border-radius: 25px;</a:t>
            </a:r>
          </a:p>
          <a:p>
            <a:pPr marL="0" indent="0">
              <a:buNone/>
            </a:pPr>
            <a:r>
              <a:rPr lang="en-US" sz="3400" b="1" dirty="0">
                <a:solidFill>
                  <a:srgbClr val="FF0000"/>
                </a:solidFill>
              </a:rPr>
              <a:t>  background: </a:t>
            </a:r>
            <a:r>
              <a:rPr lang="en-US" sz="3400" b="1" dirty="0" err="1">
                <a:solidFill>
                  <a:srgbClr val="FF0000"/>
                </a:solidFill>
              </a:rPr>
              <a:t>url</a:t>
            </a:r>
            <a:r>
              <a:rPr lang="en-US" sz="3400" b="1" dirty="0">
                <a:solidFill>
                  <a:srgbClr val="FF0000"/>
                </a:solidFill>
              </a:rPr>
              <a:t>(paper.gif);</a:t>
            </a:r>
          </a:p>
          <a:p>
            <a:pPr marL="0" indent="0">
              <a:buNone/>
            </a:pPr>
            <a:r>
              <a:rPr lang="en-US" sz="3400" b="1" dirty="0">
                <a:solidFill>
                  <a:srgbClr val="FF0000"/>
                </a:solidFill>
              </a:rPr>
              <a:t>  background-position: left top;</a:t>
            </a:r>
          </a:p>
          <a:p>
            <a:pPr marL="0" indent="0">
              <a:buNone/>
            </a:pPr>
            <a:r>
              <a:rPr lang="en-US" sz="3400" b="1" dirty="0">
                <a:solidFill>
                  <a:srgbClr val="FF0000"/>
                </a:solidFill>
              </a:rPr>
              <a:t>  background-repeat: repeat;</a:t>
            </a:r>
          </a:p>
          <a:p>
            <a:pPr marL="0" indent="0">
              <a:buNone/>
            </a:pPr>
            <a:r>
              <a:rPr lang="en-US" sz="3400" b="1" dirty="0">
                <a:solidFill>
                  <a:srgbClr val="FF0000"/>
                </a:solidFill>
              </a:rPr>
              <a:t>  padding: 20px; </a:t>
            </a:r>
          </a:p>
          <a:p>
            <a:pPr marL="0" indent="0">
              <a:buNone/>
            </a:pPr>
            <a:r>
              <a:rPr lang="en-US" sz="3400" b="1" dirty="0">
                <a:solidFill>
                  <a:srgbClr val="FF0000"/>
                </a:solidFill>
              </a:rPr>
              <a:t>  width: 200px;</a:t>
            </a:r>
          </a:p>
          <a:p>
            <a:pPr marL="0" indent="0">
              <a:buNone/>
            </a:pPr>
            <a:r>
              <a:rPr lang="en-US" sz="3400" b="1" dirty="0">
                <a:solidFill>
                  <a:srgbClr val="FF0000"/>
                </a:solidFill>
              </a:rPr>
              <a:t>  height: 150px;  </a:t>
            </a:r>
          </a:p>
          <a:p>
            <a:pPr marL="0" indent="0">
              <a:buNone/>
            </a:pPr>
            <a:r>
              <a:rPr lang="en-US" sz="3400" b="1" dirty="0">
                <a:solidFill>
                  <a:srgbClr val="FF0000"/>
                </a:solidFill>
              </a:rPr>
              <a:t>}</a:t>
            </a:r>
          </a:p>
          <a:p>
            <a:pPr marL="0" indent="0">
              <a:buNone/>
            </a:pPr>
            <a:r>
              <a:rPr lang="en-US" sz="3400" b="1" dirty="0">
                <a:solidFill>
                  <a:srgbClr val="FF0000"/>
                </a:solidFill>
              </a:rPr>
              <a:t>&lt;/style&gt;</a:t>
            </a:r>
          </a:p>
          <a:p>
            <a:pPr marL="0" indent="0">
              <a:buNone/>
            </a:pPr>
            <a:r>
              <a:rPr lang="en-US" sz="3400" b="1" dirty="0">
                <a:solidFill>
                  <a:srgbClr val="FF0000"/>
                </a:solidFill>
              </a:rPr>
              <a:t>&lt;/head&gt;</a:t>
            </a:r>
          </a:p>
          <a:p>
            <a:pPr marL="0" indent="0">
              <a:buNone/>
            </a:pPr>
            <a:r>
              <a:rPr lang="en-US" sz="3400" b="1" dirty="0">
                <a:solidFill>
                  <a:srgbClr val="FF0000"/>
                </a:solidFill>
              </a:rPr>
              <a:t>&lt;body&gt;</a:t>
            </a:r>
          </a:p>
          <a:p>
            <a:pPr marL="0" indent="0">
              <a:buNone/>
            </a:pPr>
            <a:endParaRPr lang="en-US" sz="3400" b="1" dirty="0">
              <a:solidFill>
                <a:srgbClr val="FF0000"/>
              </a:solidFill>
            </a:endParaRPr>
          </a:p>
          <a:p>
            <a:pPr marL="0" indent="0">
              <a:buNone/>
            </a:pPr>
            <a:r>
              <a:rPr lang="en-US" sz="3400" b="1" dirty="0">
                <a:solidFill>
                  <a:srgbClr val="FF0000"/>
                </a:solidFill>
              </a:rPr>
              <a:t>&lt;h1&gt;The border-radius Property&lt;/h1&gt;</a:t>
            </a:r>
          </a:p>
          <a:p>
            <a:pPr marL="0" indent="0">
              <a:buNone/>
            </a:pPr>
            <a:endParaRPr lang="en-US" sz="3400" b="1" dirty="0">
              <a:solidFill>
                <a:srgbClr val="FF0000"/>
              </a:solidFill>
            </a:endParaRPr>
          </a:p>
          <a:p>
            <a:pPr marL="0" indent="0">
              <a:buNone/>
            </a:pPr>
            <a:endParaRPr lang="en-US" sz="3400" b="1" dirty="0">
              <a:solidFill>
                <a:srgbClr val="FF0000"/>
              </a:solidFill>
            </a:endParaRPr>
          </a:p>
          <a:p>
            <a:pPr marL="0" indent="0">
              <a:buNone/>
            </a:pPr>
            <a:r>
              <a:rPr lang="en-US" sz="3400" b="1" dirty="0">
                <a:solidFill>
                  <a:srgbClr val="FF0000"/>
                </a:solidFill>
              </a:rPr>
              <a:t>&lt;p&gt;Rounded corners for an element with a background image:&lt;/p&gt;</a:t>
            </a:r>
          </a:p>
          <a:p>
            <a:pPr marL="0" indent="0">
              <a:buNone/>
            </a:pPr>
            <a:r>
              <a:rPr lang="en-US" sz="3400" b="1" dirty="0">
                <a:solidFill>
                  <a:srgbClr val="FF0000"/>
                </a:solidFill>
              </a:rPr>
              <a:t>&lt;p id="rcorners3"&gt;Rounded corners!&lt;/p&gt;</a:t>
            </a:r>
          </a:p>
          <a:p>
            <a:pPr marL="0" indent="0">
              <a:buNone/>
            </a:pPr>
            <a:endParaRPr lang="en-US" sz="3400" b="1" dirty="0">
              <a:solidFill>
                <a:srgbClr val="FF0000"/>
              </a:solidFill>
            </a:endParaRPr>
          </a:p>
          <a:p>
            <a:pPr marL="0" indent="0">
              <a:buNone/>
            </a:pPr>
            <a:r>
              <a:rPr lang="en-US" sz="3400" b="1" dirty="0">
                <a:solidFill>
                  <a:srgbClr val="FF0000"/>
                </a:solidFill>
              </a:rPr>
              <a:t>&lt;/body&gt;</a:t>
            </a:r>
          </a:p>
          <a:p>
            <a:pPr marL="0" indent="0">
              <a:buNone/>
            </a:pPr>
            <a:r>
              <a:rPr lang="en-US" sz="3400" b="1" dirty="0">
                <a:solidFill>
                  <a:srgbClr val="FF0000"/>
                </a:solidFill>
              </a:rPr>
              <a:t>&lt;/html&gt;</a:t>
            </a:r>
            <a:endParaRPr lang="en-US" b="1" dirty="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Other Formats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MNG</a:t>
            </a:r>
          </a:p>
          <a:p>
            <a:pPr marL="0" indent="0">
              <a:buNone/>
            </a:pPr>
            <a:r>
              <a:rPr lang="en-US" dirty="0"/>
              <a:t>One of the main reasons that the GIF format hasn’t died out on the web is that its replacement, PNG, doesn’t support animation.</a:t>
            </a:r>
          </a:p>
          <a:p>
            <a:pPr marL="0" indent="0">
              <a:buNone/>
            </a:pPr>
            <a:r>
              <a:rPr lang="en-US" dirty="0"/>
              <a:t>Although this may seem like an oversight by the creators of PNG, it was intentional — because they were also developing the lesser known Multiple-Image Network Graphics (MNG) format specifically for animation.</a:t>
            </a:r>
          </a:p>
          <a:p>
            <a:pPr marL="0" indent="0">
              <a:buNone/>
            </a:pPr>
            <a:r>
              <a:rPr lang="en-US" dirty="0"/>
              <a:t>Although the idea of the MNG format began at approximately the same time as PNG, its development has slowed down, and the format hasn’t caught on.</a:t>
            </a:r>
          </a:p>
          <a:p>
            <a:pPr marL="0" indent="0">
              <a:buNone/>
            </a:pPr>
            <a:r>
              <a:rPr lang="en-US" dirty="0"/>
              <a:t>As of 2012, only </a:t>
            </a:r>
            <a:r>
              <a:rPr lang="en-US" dirty="0" err="1"/>
              <a:t>Konqueror</a:t>
            </a:r>
            <a:r>
              <a:rPr lang="en-US" dirty="0"/>
              <a:t> supported the format natively, although plug-ins are available for IE, Firefox, and Opera.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a:t>APNG</a:t>
            </a:r>
          </a:p>
          <a:p>
            <a:pPr marL="0" indent="0">
              <a:buNone/>
            </a:pPr>
            <a:r>
              <a:rPr lang="en-US" dirty="0"/>
              <a:t>Animated Portable Network Graphics (APNG) is an extension to PNG, and offers features similar to MNG.</a:t>
            </a:r>
          </a:p>
          <a:p>
            <a:pPr marL="0" indent="0">
              <a:buNone/>
            </a:pPr>
            <a:r>
              <a:rPr lang="en-US" dirty="0"/>
              <a:t>Its chief advantages over MNG are better browser support and a less-complicated format.</a:t>
            </a:r>
          </a:p>
          <a:p>
            <a:pPr marL="0" indent="0">
              <a:buNone/>
            </a:pPr>
            <a:r>
              <a:rPr lang="en-US" dirty="0"/>
              <a:t>Currently, Opera and the Gecko-based browsers are the only ones that support APNG natively, although Chrome supports it via a plug-in.</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82000" cy="4525963"/>
          </a:xfrm>
        </p:spPr>
        <p:txBody>
          <a:bodyPr>
            <a:normAutofit fontScale="85000" lnSpcReduction="10000"/>
          </a:bodyPr>
          <a:lstStyle/>
          <a:p>
            <a:pPr>
              <a:buNone/>
            </a:pPr>
            <a:r>
              <a:rPr lang="en-US" b="1" dirty="0"/>
              <a:t>PNG Optimization</a:t>
            </a:r>
          </a:p>
          <a:p>
            <a:pPr>
              <a:buNone/>
            </a:pPr>
            <a:r>
              <a:rPr lang="en-US" dirty="0"/>
              <a:t>Optimization of PNG images can be divided into four steps:</a:t>
            </a:r>
          </a:p>
          <a:p>
            <a:pPr>
              <a:buNone/>
            </a:pPr>
            <a:r>
              <a:rPr lang="en-US" dirty="0"/>
              <a:t>1. Remove redundant headers.</a:t>
            </a:r>
          </a:p>
          <a:p>
            <a:pPr>
              <a:buNone/>
            </a:pPr>
            <a:r>
              <a:rPr lang="en-US" dirty="0"/>
              <a:t>2. Reduce the color depth. (For example, switch from RGB to </a:t>
            </a:r>
            <a:r>
              <a:rPr lang="en-US" dirty="0" err="1"/>
              <a:t>paletted</a:t>
            </a:r>
            <a:r>
              <a:rPr lang="en-US" dirty="0"/>
              <a:t>, or reduce the number of colors in the palette.)</a:t>
            </a:r>
          </a:p>
          <a:p>
            <a:pPr>
              <a:buNone/>
            </a:pPr>
            <a:r>
              <a:rPr lang="en-US" dirty="0"/>
              <a:t>3. Re-implement or use alternative filters.</a:t>
            </a:r>
          </a:p>
          <a:p>
            <a:pPr>
              <a:buNone/>
            </a:pPr>
            <a:r>
              <a:rPr lang="en-US" dirty="0"/>
              <a:t>4. Improve the performance of the LZ77 and deflate algorithms. Sometimes custom implementations are used.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00"/>
            <a:ext cx="8686800" cy="5334000"/>
          </a:xfrm>
        </p:spPr>
        <p:txBody>
          <a:bodyPr>
            <a:normAutofit fontScale="70000" lnSpcReduction="20000"/>
          </a:bodyPr>
          <a:lstStyle/>
          <a:p>
            <a:r>
              <a:rPr lang="en-US" b="1" dirty="0"/>
              <a:t>Removing Redundant Headers</a:t>
            </a:r>
          </a:p>
          <a:p>
            <a:pPr marL="0" indent="0">
              <a:buNone/>
            </a:pPr>
            <a:r>
              <a:rPr lang="en-US" dirty="0"/>
              <a:t>This step involves removing meta data that is not of the image itself. As such, there is no loss in image quality; although whether this step can truly be referred to as lossless is debatable because data is still being removed.</a:t>
            </a:r>
          </a:p>
          <a:p>
            <a:pPr marL="0" indent="0">
              <a:buNone/>
            </a:pPr>
            <a:r>
              <a:rPr lang="en-US" dirty="0"/>
              <a:t>The PNG format supports more than a dozen additional headers, which are not required to be present, and many can be omitted without ill effect.</a:t>
            </a:r>
          </a:p>
          <a:p>
            <a:pPr marL="0" indent="0">
              <a:buNone/>
            </a:pPr>
            <a:r>
              <a:rPr lang="en-US" dirty="0"/>
              <a:t>Following are prime candidates for removal</a:t>
            </a:r>
          </a:p>
          <a:p>
            <a:pPr>
              <a:buNone/>
            </a:pPr>
            <a:r>
              <a:rPr lang="en-US" dirty="0"/>
              <a:t>➤ </a:t>
            </a:r>
            <a:r>
              <a:rPr lang="en-US" dirty="0" err="1"/>
              <a:t>bKGD</a:t>
            </a:r>
            <a:r>
              <a:rPr lang="en-US" dirty="0"/>
              <a:t> — Specifies a default background color. This option is not used by web browsers.</a:t>
            </a:r>
          </a:p>
          <a:p>
            <a:pPr>
              <a:buNone/>
            </a:pPr>
            <a:r>
              <a:rPr lang="en-US" dirty="0"/>
              <a:t>➤ </a:t>
            </a:r>
            <a:r>
              <a:rPr lang="en-US" dirty="0" err="1"/>
              <a:t>pHYs</a:t>
            </a:r>
            <a:r>
              <a:rPr lang="en-US" dirty="0"/>
              <a:t> — Gives the intended aspect ratio or pixel size of the image.</a:t>
            </a:r>
          </a:p>
          <a:p>
            <a:pPr>
              <a:buNone/>
            </a:pPr>
            <a:r>
              <a:rPr lang="en-US" dirty="0"/>
              <a:t>➤ </a:t>
            </a:r>
            <a:r>
              <a:rPr lang="en-US" dirty="0" err="1"/>
              <a:t>sBIT</a:t>
            </a:r>
            <a:r>
              <a:rPr lang="en-US" dirty="0"/>
              <a:t> — Stores the number of significant bits. </a:t>
            </a:r>
          </a:p>
          <a:p>
            <a:pPr>
              <a:buNone/>
            </a:pPr>
            <a:r>
              <a:rPr lang="en-US" dirty="0"/>
              <a:t>➤ HIST — Contains a palette </a:t>
            </a:r>
            <a:r>
              <a:rPr lang="en-US" dirty="0" err="1"/>
              <a:t>histrogram</a:t>
            </a:r>
            <a:r>
              <a:rPr lang="en-US" dirty="0"/>
              <a:t>, charting how frequently each color appears in the image.</a:t>
            </a:r>
          </a:p>
          <a:p>
            <a:pPr>
              <a:buNone/>
            </a:pPr>
            <a:r>
              <a:rPr lang="en-US" dirty="0"/>
              <a:t>➤ </a:t>
            </a:r>
            <a:r>
              <a:rPr lang="en-US" dirty="0" err="1"/>
              <a:t>tIME</a:t>
            </a:r>
            <a:r>
              <a:rPr lang="en-US" dirty="0"/>
              <a:t> — The last modified time of the image.</a:t>
            </a:r>
          </a:p>
          <a:p>
            <a:pPr>
              <a:buNone/>
            </a:pPr>
            <a:r>
              <a:rPr lang="en-US" dirty="0"/>
              <a:t>➤ </a:t>
            </a:r>
            <a:r>
              <a:rPr lang="en-US" dirty="0" err="1"/>
              <a:t>cHRM</a:t>
            </a:r>
            <a:r>
              <a:rPr lang="en-US" dirty="0"/>
              <a:t> —Stores the X/Y coordinates of the primary colors used in the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p:txBody>
          <a:bodyPr/>
          <a:lstStyle/>
          <a:p>
            <a:r>
              <a:rPr lang="en-US" sz="2000" dirty="0"/>
              <a:t>Because compression occurs in horizontal rows (from left to right), images that contain a horizontal color gradient compress worse than those with a vertical gradient. </a:t>
            </a:r>
          </a:p>
          <a:p>
            <a:r>
              <a:rPr lang="en-US" sz="2000" dirty="0"/>
              <a:t>Consider the images shown below. The image on the left weighs in at 25 KB, whereas the one on the right is only 17 KB.</a:t>
            </a:r>
          </a:p>
          <a:p>
            <a:endParaRPr lang="en-US" dirty="0"/>
          </a:p>
        </p:txBody>
      </p:sp>
      <p:pic>
        <p:nvPicPr>
          <p:cNvPr id="16388" name="Picture 4"/>
          <p:cNvPicPr>
            <a:picLocks noChangeAspect="1" noChangeArrowheads="1"/>
          </p:cNvPicPr>
          <p:nvPr/>
        </p:nvPicPr>
        <p:blipFill>
          <a:blip r:embed="rId2"/>
          <a:srcRect/>
          <a:stretch>
            <a:fillRect/>
          </a:stretch>
        </p:blipFill>
        <p:spPr bwMode="auto">
          <a:xfrm>
            <a:off x="2133600" y="3429000"/>
            <a:ext cx="4267200" cy="19050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b="1" dirty="0"/>
              <a:t>Reducing the Color Depth</a:t>
            </a:r>
          </a:p>
          <a:p>
            <a:pPr marL="0" indent="0">
              <a:buNone/>
            </a:pPr>
            <a:r>
              <a:rPr lang="en-US" dirty="0"/>
              <a:t>This step is not required because you should already have experimented with setting the lowest acceptable palette depth.</a:t>
            </a:r>
          </a:p>
          <a:p>
            <a:pPr marL="0" indent="0">
              <a:buNone/>
            </a:pPr>
            <a:r>
              <a:rPr lang="en-US" dirty="0"/>
              <a:t>While it is common knowledge that PNG8 supports binary transparency (that is, a pixel is either transparent or it is not), less well-known is the fact that PNG8 also supports alpha transparency.</a:t>
            </a:r>
          </a:p>
          <a:p>
            <a:pPr marL="0" indent="0">
              <a:buNone/>
            </a:pPr>
            <a:r>
              <a:rPr lang="en-US" dirty="0"/>
              <a:t>If you have been using PNG32 simply because you needed alpha transparency, now is the time to experiment with PNG8. File sizes should be significantly smaller.</a:t>
            </a:r>
          </a:p>
          <a:p>
            <a:pPr marL="0" indent="0">
              <a:buNone/>
            </a:pPr>
            <a:r>
              <a:rPr lang="en-US" dirty="0"/>
              <a:t>The most frequent problem with alpha transparency in PNG32 is the buggy support in earlier versions of IE. Versions 6 and earlier could not handle the alpha channel, and would render alpha pixels in grey, with less than pleasing results.</a:t>
            </a:r>
          </a:p>
          <a:p>
            <a:pPr marL="0" indent="0">
              <a:buNone/>
            </a:pPr>
            <a:r>
              <a:rPr lang="en-US" dirty="0"/>
              <a:t>While IE6 still does not support alpha transparency in PNG8, it chooses to display such pixels as fully transparent, which is usually more acceptable.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82000" cy="5257800"/>
          </a:xfrm>
        </p:spPr>
        <p:txBody>
          <a:bodyPr>
            <a:normAutofit fontScale="55000" lnSpcReduction="20000"/>
          </a:bodyPr>
          <a:lstStyle/>
          <a:p>
            <a:r>
              <a:rPr lang="en-US" b="1" dirty="0"/>
              <a:t>Re-Implementing (or Using Alternative) Filters</a:t>
            </a:r>
          </a:p>
          <a:p>
            <a:pPr marL="0" indent="0">
              <a:buNone/>
            </a:pPr>
            <a:r>
              <a:rPr lang="en-US" dirty="0"/>
              <a:t>At the pre-compression stage, filters can transform the data into a form that can compress easier.</a:t>
            </a:r>
          </a:p>
          <a:p>
            <a:pPr marL="0" indent="0">
              <a:buNone/>
            </a:pPr>
            <a:r>
              <a:rPr lang="en-US" dirty="0"/>
              <a:t>LZ77 looks for repeating sequences, and anything you can do to increase these can aid compression.</a:t>
            </a:r>
          </a:p>
          <a:p>
            <a:pPr marL="0" indent="0">
              <a:buNone/>
            </a:pPr>
            <a:r>
              <a:rPr lang="en-US" dirty="0"/>
              <a:t>Consider the following sequence:</a:t>
            </a:r>
          </a:p>
          <a:p>
            <a:pPr>
              <a:buNone/>
            </a:pPr>
            <a:r>
              <a:rPr lang="en-US" dirty="0"/>
              <a:t>	1,2,3,4,5,6,7,8,9</a:t>
            </a:r>
          </a:p>
          <a:p>
            <a:pPr marL="0" indent="0">
              <a:buNone/>
            </a:pPr>
            <a:r>
              <a:rPr lang="en-US" dirty="0"/>
              <a:t>With no repeating sections, this sequence offers no scope of LZ77 compression. </a:t>
            </a:r>
          </a:p>
          <a:p>
            <a:pPr marL="0" indent="0">
              <a:buNone/>
            </a:pPr>
            <a:r>
              <a:rPr lang="en-US" dirty="0"/>
              <a:t>Yet, there is a definite pattern — each value is one more than the previous. Let’s apply a filter where each value in the sequence is replaced with the difference between itself and the previous value. (So, for example, the difference between 5 and 6 is 1, the difference between 6 and 7 is 1, and so on.) The sequence now looks like this:</a:t>
            </a:r>
          </a:p>
          <a:p>
            <a:pPr>
              <a:buNone/>
            </a:pPr>
            <a:r>
              <a:rPr lang="en-US" dirty="0"/>
              <a:t>	1,1,1,1,1,1,1,1,1</a:t>
            </a:r>
          </a:p>
          <a:p>
            <a:pPr marL="0" indent="0">
              <a:buNone/>
            </a:pPr>
            <a:r>
              <a:rPr lang="en-US" dirty="0"/>
              <a:t>This is the kind of data that LZ77 loves, and provided that you know the filter that was applied, you can easily reverse it to recover the original string.</a:t>
            </a:r>
          </a:p>
          <a:p>
            <a:pPr marL="0" indent="0">
              <a:buNone/>
            </a:pPr>
            <a:r>
              <a:rPr lang="en-US" dirty="0"/>
              <a:t>Consider the following sequence:</a:t>
            </a:r>
          </a:p>
          <a:p>
            <a:pPr>
              <a:buNone/>
            </a:pPr>
            <a:r>
              <a:rPr lang="en-US" dirty="0"/>
              <a:t>	2,3,4,5,2,3,4,5,2,3,4,5</a:t>
            </a:r>
          </a:p>
          <a:p>
            <a:pPr>
              <a:buNone/>
            </a:pPr>
            <a:r>
              <a:rPr lang="en-US" dirty="0"/>
              <a:t>	Here, the filtered sequence would be as follows:</a:t>
            </a:r>
          </a:p>
          <a:p>
            <a:pPr>
              <a:buNone/>
            </a:pPr>
            <a:r>
              <a:rPr lang="en-US" dirty="0"/>
              <a:t>	2,1,1,1,-3,1,1,1,-3,1,1,1</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marL="0" indent="0">
              <a:buNone/>
            </a:pPr>
            <a:r>
              <a:rPr lang="en-US" dirty="0"/>
              <a:t>This actually compresses a little less. You might say that it compresses less </a:t>
            </a:r>
            <a:r>
              <a:rPr lang="en-US" i="1" dirty="0"/>
              <a:t>for this particular </a:t>
            </a:r>
            <a:r>
              <a:rPr lang="en-US" dirty="0"/>
              <a:t>filter.</a:t>
            </a:r>
          </a:p>
          <a:p>
            <a:pPr marL="0" indent="0">
              <a:buNone/>
            </a:pPr>
            <a:r>
              <a:rPr lang="en-US" dirty="0"/>
              <a:t>PNG currently offers five different filters (although the first simply says “no transformation is made”),and a different filter may be used on each row of the image. The four remaining filters are as follows:</a:t>
            </a:r>
          </a:p>
          <a:p>
            <a:pPr>
              <a:buNone/>
            </a:pPr>
            <a:r>
              <a:rPr lang="en-US" dirty="0"/>
              <a:t>➤ Sub — Each pixel is replaced with the difference between it and the pixel to its left (as in the earlier example).</a:t>
            </a:r>
          </a:p>
          <a:p>
            <a:pPr>
              <a:buNone/>
            </a:pPr>
            <a:r>
              <a:rPr lang="en-US" dirty="0"/>
              <a:t>➤ Up — Each pixel is replaced with the difference between it and the pixel above it (that is, in the previous row).</a:t>
            </a:r>
          </a:p>
          <a:p>
            <a:pPr>
              <a:buNone/>
            </a:pPr>
            <a:r>
              <a:rPr lang="en-US" dirty="0"/>
              <a:t>➤ Average — Each pixel is replaced with the difference between it and the </a:t>
            </a:r>
            <a:r>
              <a:rPr lang="en-US" i="1" dirty="0"/>
              <a:t>average value of </a:t>
            </a:r>
            <a:r>
              <a:rPr lang="en-US" dirty="0"/>
              <a:t>the pixels above and to the left of it.</a:t>
            </a:r>
          </a:p>
          <a:p>
            <a:pPr>
              <a:buNone/>
            </a:pPr>
            <a:r>
              <a:rPr lang="en-US" dirty="0"/>
              <a:t>➤ </a:t>
            </a:r>
            <a:r>
              <a:rPr lang="en-US" dirty="0" err="1"/>
              <a:t>Paeth</a:t>
            </a:r>
            <a:r>
              <a:rPr lang="en-US" dirty="0"/>
              <a:t> — This is a much more complex filter based around the </a:t>
            </a:r>
            <a:r>
              <a:rPr lang="en-US" dirty="0" err="1"/>
              <a:t>Paeth</a:t>
            </a:r>
            <a:r>
              <a:rPr lang="en-US" dirty="0"/>
              <a:t> Predictor and using pixels to the left, top, and top left.</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Improving Algorithm Performance</a:t>
            </a:r>
          </a:p>
          <a:p>
            <a:pPr marL="0" indent="0">
              <a:buNone/>
            </a:pPr>
            <a:r>
              <a:rPr lang="en-US" dirty="0"/>
              <a:t>Having removed meta data and reduced the size of the raw image, the last possibility for optimization is in the compression.</a:t>
            </a:r>
          </a:p>
          <a:p>
            <a:pPr marL="0" indent="0">
              <a:buNone/>
            </a:pPr>
            <a:r>
              <a:rPr lang="en-US" dirty="0"/>
              <a:t>PNG uses the deflate algorithm, deflate uses a combination of LZ77 and Huffman encoding</a:t>
            </a:r>
          </a:p>
          <a:p>
            <a:pPr marL="0" indent="0">
              <a:buNone/>
            </a:pPr>
            <a:r>
              <a:rPr lang="en-US" dirty="0"/>
              <a:t>LZ77 is a dictionary coder that looks for sequences of data that match sequences that have already been encoded.</a:t>
            </a:r>
          </a:p>
          <a:p>
            <a:pPr marL="0" indent="0">
              <a:buNone/>
            </a:pPr>
            <a:r>
              <a:rPr lang="en-US" dirty="0"/>
              <a:t>Such sequences are then replaced with a length-distance pair representing the size and offset of the earlier occurrence.</a:t>
            </a:r>
          </a:p>
          <a:p>
            <a:pPr marL="0" indent="0">
              <a:buNone/>
            </a:pPr>
            <a:r>
              <a:rPr lang="en-US" dirty="0"/>
              <a:t>Huffman uses a tree structure (usually referred to as a </a:t>
            </a:r>
            <a:r>
              <a:rPr lang="en-US" i="1" dirty="0"/>
              <a:t>table) to encode frequently occurring symbols into shorter </a:t>
            </a:r>
            <a:r>
              <a:rPr lang="en-US" dirty="0"/>
              <a:t>representations.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dirty="0"/>
              <a:t>In deflate tools (such as </a:t>
            </a:r>
            <a:r>
              <a:rPr lang="en-US" dirty="0" err="1"/>
              <a:t>gzip</a:t>
            </a:r>
            <a:r>
              <a:rPr lang="en-US" dirty="0"/>
              <a:t>) that enable the compression level to be set, the size of this window is typically one of the factors that can be changed.</a:t>
            </a:r>
          </a:p>
          <a:p>
            <a:pPr marL="0" indent="0">
              <a:buNone/>
            </a:pPr>
            <a:r>
              <a:rPr lang="en-US" dirty="0"/>
              <a:t>The </a:t>
            </a:r>
            <a:r>
              <a:rPr lang="en-US" dirty="0" err="1"/>
              <a:t>zlib</a:t>
            </a:r>
            <a:r>
              <a:rPr lang="en-US" dirty="0"/>
              <a:t> implementation offers nine levels of compression, but if you’re happy with trading slower compression for smaller file sizes, there’s no reason why you cannot go beyond this.</a:t>
            </a:r>
          </a:p>
          <a:p>
            <a:pPr marL="0" indent="0">
              <a:buNone/>
            </a:pPr>
            <a:r>
              <a:rPr lang="en-US" dirty="0"/>
              <a:t>As such, custom deflate implementations tend to offer the capability to set larger window sizes.</a:t>
            </a:r>
          </a:p>
          <a:p>
            <a:pPr marL="0" indent="0">
              <a:buNone/>
            </a:pPr>
            <a:r>
              <a:rPr lang="en-US" dirty="0"/>
              <a:t>Output from LZ77 is piped to the Huffman encoder, and the buffer is flushed when it reaches a maximum size.</a:t>
            </a:r>
          </a:p>
          <a:p>
            <a:pPr marL="0" indent="0">
              <a:buNone/>
            </a:pPr>
            <a:r>
              <a:rPr lang="en-US" dirty="0"/>
              <a:t>Raising the size of this buffer allows a larger, more organized tree.</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Step 1 involves the potential loss of meta data in the image headers, even if this has no effect on image quality.</a:t>
            </a:r>
          </a:p>
          <a:p>
            <a:r>
              <a:rPr lang="en-US" dirty="0"/>
              <a:t>Step 2 can be lossless or </a:t>
            </a:r>
            <a:r>
              <a:rPr lang="en-US" dirty="0" err="1"/>
              <a:t>lossy</a:t>
            </a:r>
            <a:r>
              <a:rPr lang="en-US" dirty="0"/>
              <a:t>, depending on the situation. Shrinking the palette to remove unused colors is lossless, but sometimes it may be acceptable to lose a few colors for the sake of size, in which case loss does occur.</a:t>
            </a:r>
          </a:p>
          <a:p>
            <a:r>
              <a:rPr lang="en-US" dirty="0"/>
              <a:t>The final two steps are always lossless.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GIF Optimization</a:t>
            </a:r>
          </a:p>
          <a:p>
            <a:pPr marL="0" indent="0">
              <a:buNone/>
            </a:pPr>
            <a:r>
              <a:rPr lang="en-US" dirty="0"/>
              <a:t>GIF offers less scope for optimization, and optimization techniques tend to be somewhat pedestrian — reducing the size of the palette to a visually acceptable level and removing unnecessary meta data.</a:t>
            </a:r>
          </a:p>
          <a:p>
            <a:pPr marL="0" indent="0">
              <a:buNone/>
            </a:pPr>
            <a:r>
              <a:rPr lang="en-US" dirty="0"/>
              <a:t>GIF supports three sets of text-format meta data (usually referred to as </a:t>
            </a:r>
            <a:r>
              <a:rPr lang="en-US" i="1" dirty="0"/>
              <a:t>extensions), and each may appear </a:t>
            </a:r>
            <a:r>
              <a:rPr lang="en-US" dirty="0"/>
              <a:t>multiple times in the file. They are Comment, Plain text, and Application. All may safely be removed.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b="1" dirty="0"/>
              <a:t>JPEG Compression</a:t>
            </a:r>
          </a:p>
          <a:p>
            <a:pPr marL="0" indent="0">
              <a:buNone/>
            </a:pPr>
            <a:r>
              <a:rPr lang="en-US" dirty="0"/>
              <a:t>JPEG compression is something new and quite different from the LZW family of encoding schemes.</a:t>
            </a:r>
          </a:p>
          <a:p>
            <a:pPr marL="0" indent="0">
              <a:buNone/>
            </a:pPr>
            <a:r>
              <a:rPr lang="en-US" dirty="0"/>
              <a:t>Whereas LZW and LZ77 perform lossless encoding, JPEG encoding is intentionally </a:t>
            </a:r>
            <a:r>
              <a:rPr lang="en-US" dirty="0" err="1"/>
              <a:t>lossy</a:t>
            </a:r>
            <a:r>
              <a:rPr lang="en-US" dirty="0"/>
              <a:t> — this is where most of the savings occur.</a:t>
            </a:r>
          </a:p>
          <a:p>
            <a:pPr marL="0" indent="0">
              <a:buNone/>
            </a:pPr>
            <a:r>
              <a:rPr lang="en-US" dirty="0"/>
              <a:t>Unfortunately, JPEG compression is a significantly more complicated technique than deflate or LZW</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b="1" dirty="0"/>
              <a:t>Compression Internals</a:t>
            </a:r>
          </a:p>
          <a:p>
            <a:pPr marL="0" indent="0">
              <a:buNone/>
            </a:pPr>
            <a:r>
              <a:rPr lang="en-US" dirty="0"/>
              <a:t>The first step in compression is to convert the image from RGB to </a:t>
            </a:r>
            <a:r>
              <a:rPr lang="en-US" dirty="0" err="1"/>
              <a:t>YCbCr</a:t>
            </a:r>
            <a:r>
              <a:rPr lang="en-US" dirty="0"/>
              <a:t> (where “Y” is the </a:t>
            </a:r>
            <a:r>
              <a:rPr lang="en-US" dirty="0" err="1"/>
              <a:t>brightness,“Cb</a:t>
            </a:r>
            <a:r>
              <a:rPr lang="en-US" dirty="0"/>
              <a:t>” the blue chrominance, and “Cr” the red chrominance).</a:t>
            </a:r>
          </a:p>
          <a:p>
            <a:pPr marL="0" indent="0">
              <a:buNone/>
            </a:pPr>
            <a:r>
              <a:rPr lang="en-US" dirty="0"/>
              <a:t>Humans are much less sensitive to changes in chrominance than brightness, and the </a:t>
            </a:r>
            <a:r>
              <a:rPr lang="en-US" dirty="0" err="1"/>
              <a:t>YCbCr</a:t>
            </a:r>
            <a:r>
              <a:rPr lang="en-US" dirty="0"/>
              <a:t> color space takes this into account, allowing the image to be compressed more without a noticeable loss in quality.</a:t>
            </a:r>
          </a:p>
          <a:p>
            <a:pPr marL="0" indent="0">
              <a:buNone/>
            </a:pPr>
            <a:r>
              <a:rPr lang="en-US" dirty="0"/>
              <a:t>To achieve this compression, down-sampling is then applied to reduce the resolution (and, thus, the level of detail, and the size) of the </a:t>
            </a:r>
            <a:r>
              <a:rPr lang="en-US" dirty="0" err="1"/>
              <a:t>Cb</a:t>
            </a:r>
            <a:r>
              <a:rPr lang="en-US" dirty="0"/>
              <a:t> and Cr components.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Optimization</a:t>
            </a:r>
          </a:p>
          <a:p>
            <a:r>
              <a:rPr lang="en-US" dirty="0"/>
              <a:t>In addition to the quality level, you also have the ability to choose which sampling method to use.</a:t>
            </a:r>
          </a:p>
          <a:p>
            <a:r>
              <a:rPr lang="en-US" dirty="0"/>
              <a:t>This is typically the case in images with small amounts of fine detail, such as images with text on them.</a:t>
            </a:r>
          </a:p>
          <a:p>
            <a:pPr>
              <a:buNone/>
            </a:pPr>
            <a:r>
              <a:rPr lang="en-US" dirty="0"/>
              <a:t>➤ JPEG files excel with gradual changes in color. As such, adding a small amount of blur to produce softer edges can aid the compression process.</a:t>
            </a:r>
          </a:p>
          <a:p>
            <a:pPr>
              <a:buNone/>
            </a:pPr>
            <a:r>
              <a:rPr lang="en-US" dirty="0"/>
              <a:t>➤ Similarly, reducing the color saturation produces smoother color transitions, leading to better compression.</a:t>
            </a:r>
          </a:p>
          <a:p>
            <a:pPr>
              <a:buNone/>
            </a:pPr>
            <a:r>
              <a:rPr lang="en-US" dirty="0"/>
              <a:t>➤ Decreasing the contrast lowers the range of brightness, which again allows better compression.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p:txBody>
          <a:bodyPr>
            <a:noAutofit/>
          </a:bodyPr>
          <a:lstStyle/>
          <a:p>
            <a:pPr>
              <a:buNone/>
            </a:pPr>
            <a:r>
              <a:rPr lang="en-US" sz="2000" b="1" dirty="0"/>
              <a:t>PNG (Portable Network Graphics)</a:t>
            </a:r>
          </a:p>
          <a:p>
            <a:r>
              <a:rPr lang="en-US" sz="2000" dirty="0">
                <a:solidFill>
                  <a:srgbClr val="FF0000"/>
                </a:solidFill>
              </a:rPr>
              <a:t>PNG is a lossless format that was designed as a replacement for GIF </a:t>
            </a:r>
            <a:r>
              <a:rPr lang="en-US" sz="2000" dirty="0"/>
              <a:t>after the licensing issues with LWZ became apparent. PNG uses the deflate algorithm (which itself uses LZ77).</a:t>
            </a:r>
          </a:p>
          <a:p>
            <a:r>
              <a:rPr lang="en-US" sz="2000" dirty="0"/>
              <a:t>PNG supports both </a:t>
            </a:r>
            <a:r>
              <a:rPr lang="en-US" sz="2000" dirty="0" err="1"/>
              <a:t>paletted</a:t>
            </a:r>
            <a:r>
              <a:rPr lang="en-US" sz="2000" dirty="0"/>
              <a:t> and non-</a:t>
            </a:r>
            <a:r>
              <a:rPr lang="en-US" sz="2000" dirty="0" err="1"/>
              <a:t>paletted</a:t>
            </a:r>
            <a:r>
              <a:rPr lang="en-US" sz="2000" dirty="0"/>
              <a:t> </a:t>
            </a:r>
            <a:r>
              <a:rPr lang="en-US" sz="2000" dirty="0">
                <a:solidFill>
                  <a:srgbClr val="FF0000"/>
                </a:solidFill>
              </a:rPr>
              <a:t>RGB and RGBA </a:t>
            </a:r>
            <a:r>
              <a:rPr lang="en-US" sz="2000" dirty="0"/>
              <a:t>(RGB with an alpha channel) images.</a:t>
            </a:r>
          </a:p>
          <a:p>
            <a:r>
              <a:rPr lang="en-US" sz="2000" dirty="0">
                <a:solidFill>
                  <a:srgbClr val="FF0000"/>
                </a:solidFill>
              </a:rPr>
              <a:t>PNG8 is the most similar to GIF, using an 8-bit (that is, 256) color table</a:t>
            </a:r>
            <a:r>
              <a:rPr lang="en-US" sz="2000" dirty="0"/>
              <a:t>. In most cases, it outperforms GIF.	</a:t>
            </a:r>
          </a:p>
          <a:p>
            <a:r>
              <a:rPr lang="en-US" sz="2000" dirty="0">
                <a:solidFill>
                  <a:srgbClr val="FF0000"/>
                </a:solidFill>
              </a:rPr>
              <a:t>The RGB mode (PNG24) is sometimes also used as a lossless alternative to JPEG; although the large file size means this is not commonly used on the web. </a:t>
            </a:r>
          </a:p>
          <a:p>
            <a:pPr>
              <a:buNone/>
            </a:pPr>
            <a:endParaRPr lang="en-US" sz="20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dirty="0"/>
              <a:t>Zonal Compression</a:t>
            </a:r>
          </a:p>
          <a:p>
            <a:pPr marL="0" indent="0">
              <a:buNone/>
            </a:pPr>
            <a:r>
              <a:rPr lang="en-US" dirty="0"/>
              <a:t>Although having fine-grained control over the level of compression used for a JPEG file is useful, it can be somewhat inflexible because the same level of compression is applied to every part of the image.</a:t>
            </a:r>
          </a:p>
          <a:p>
            <a:pPr marL="0" indent="0">
              <a:buNone/>
            </a:pPr>
            <a:r>
              <a:rPr lang="en-US" i="1" dirty="0"/>
              <a:t>Zone compression (also referred to as spatial, weighted, or regional compression) is a </a:t>
            </a:r>
            <a:r>
              <a:rPr lang="en-US" dirty="0"/>
              <a:t>technique whereby different parts of an image are compressed at different levels.</a:t>
            </a:r>
          </a:p>
          <a:p>
            <a:pPr marL="0" indent="0">
              <a:buNone/>
            </a:pPr>
            <a:r>
              <a:rPr lang="en-US" dirty="0"/>
              <a:t>This can lead to lower file sizes and better quality in the parts of the image that matter.</a:t>
            </a:r>
          </a:p>
          <a:p>
            <a:pPr marL="0" indent="0">
              <a:buNone/>
            </a:pPr>
            <a:r>
              <a:rPr lang="en-US" dirty="0"/>
              <a:t>Zonal compression is ideally suited to JPEG photography where a main subject is set against a less important background — outdoor shots are a prime example.</a:t>
            </a:r>
            <a:endParaRPr lang="en-US" b="1"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000" dirty="0"/>
              <a:t>In the photograph shown in figure, the main focus is the black cat. Although it’s nice to appreciate the clarity of the weeds in the background, these are of secondary importance. You can reduce the file size significantly by applying a higher level of compression to this region.</a:t>
            </a:r>
          </a:p>
        </p:txBody>
      </p:sp>
      <p:pic>
        <p:nvPicPr>
          <p:cNvPr id="16386" name="Picture 2"/>
          <p:cNvPicPr>
            <a:picLocks noChangeAspect="1" noChangeArrowheads="1"/>
          </p:cNvPicPr>
          <p:nvPr/>
        </p:nvPicPr>
        <p:blipFill>
          <a:blip r:embed="rId2"/>
          <a:srcRect/>
          <a:stretch>
            <a:fillRect/>
          </a:stretch>
        </p:blipFill>
        <p:spPr bwMode="auto">
          <a:xfrm>
            <a:off x="2286000" y="2895600"/>
            <a:ext cx="4400550" cy="249555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000" dirty="0"/>
              <a:t>Although GIMP does not support zonal compression, both Adobe Photoshop and Fireworks do.</a:t>
            </a:r>
          </a:p>
          <a:p>
            <a:pPr marL="0" indent="0">
              <a:buNone/>
            </a:pPr>
            <a:r>
              <a:rPr lang="en-US" sz="2000" dirty="0"/>
              <a:t>In Fireworks, you first select the region you want to keep at a higher quality using the Lasso tool, and then save it as a JPEG mask (Modify ➪ Selective JPEG). The masked area is highlighted in a different color, as shown in figure.</a:t>
            </a:r>
          </a:p>
        </p:txBody>
      </p:sp>
      <p:pic>
        <p:nvPicPr>
          <p:cNvPr id="17410" name="Picture 2"/>
          <p:cNvPicPr>
            <a:picLocks noChangeAspect="1" noChangeArrowheads="1"/>
          </p:cNvPicPr>
          <p:nvPr/>
        </p:nvPicPr>
        <p:blipFill>
          <a:blip r:embed="rId2"/>
          <a:srcRect/>
          <a:stretch>
            <a:fillRect/>
          </a:stretch>
        </p:blipFill>
        <p:spPr bwMode="auto">
          <a:xfrm>
            <a:off x="1676400" y="3657600"/>
            <a:ext cx="5562600" cy="2733675"/>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1600200"/>
            <a:ext cx="8991600" cy="4525963"/>
          </a:xfrm>
        </p:spPr>
        <p:txBody>
          <a:bodyPr>
            <a:normAutofit/>
          </a:bodyPr>
          <a:lstStyle/>
          <a:p>
            <a:pPr marL="0" indent="0">
              <a:buNone/>
            </a:pPr>
            <a:r>
              <a:rPr lang="en-US" sz="2000" dirty="0"/>
              <a:t>Finally, you can use the Optimize dialog to set the quality level of the highlighted region (“Selective quality”) and the remainder of the image (“Quality”).</a:t>
            </a:r>
          </a:p>
          <a:p>
            <a:pPr marL="0" indent="0">
              <a:buNone/>
            </a:pPr>
            <a:r>
              <a:rPr lang="en-US" sz="2000" dirty="0"/>
              <a:t>Figure shows the original image with a quality level of 70 for the cat’s face and 20 for the background. (A low quality level has been used so that the differences in compression are more pronounced.)</a:t>
            </a:r>
          </a:p>
        </p:txBody>
      </p:sp>
      <p:pic>
        <p:nvPicPr>
          <p:cNvPr id="18434" name="Picture 2"/>
          <p:cNvPicPr>
            <a:picLocks noChangeAspect="1" noChangeArrowheads="1"/>
          </p:cNvPicPr>
          <p:nvPr/>
        </p:nvPicPr>
        <p:blipFill>
          <a:blip r:embed="rId2"/>
          <a:srcRect/>
          <a:stretch>
            <a:fillRect/>
          </a:stretch>
        </p:blipFill>
        <p:spPr bwMode="auto">
          <a:xfrm>
            <a:off x="838200" y="3352800"/>
            <a:ext cx="7391400" cy="32766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000" dirty="0"/>
              <a:t>Figure shows a more realistic quality level of 70 for the face and 40 for the background. This results in a file size of 24 KB — a significant saving on the 42 KB size when the entire image is saved at a quality level of 70</a:t>
            </a:r>
            <a:r>
              <a:rPr lang="en-US" dirty="0"/>
              <a:t>.</a:t>
            </a:r>
          </a:p>
        </p:txBody>
      </p:sp>
      <p:pic>
        <p:nvPicPr>
          <p:cNvPr id="19458" name="Picture 2"/>
          <p:cNvPicPr>
            <a:picLocks noChangeAspect="1" noChangeArrowheads="1"/>
          </p:cNvPicPr>
          <p:nvPr/>
        </p:nvPicPr>
        <p:blipFill>
          <a:blip r:embed="rId2"/>
          <a:srcRect/>
          <a:stretch>
            <a:fillRect/>
          </a:stretch>
        </p:blipFill>
        <p:spPr bwMode="auto">
          <a:xfrm>
            <a:off x="1676400" y="3048000"/>
            <a:ext cx="4876800" cy="29718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Optimization Software</a:t>
            </a:r>
            <a:endParaRPr lang="en-US" dirty="0"/>
          </a:p>
        </p:txBody>
      </p:sp>
      <p:sp>
        <p:nvSpPr>
          <p:cNvPr id="3" name="Content Placeholder 2"/>
          <p:cNvSpPr>
            <a:spLocks noGrp="1"/>
          </p:cNvSpPr>
          <p:nvPr>
            <p:ph idx="1"/>
          </p:nvPr>
        </p:nvSpPr>
        <p:spPr>
          <a:xfrm>
            <a:off x="457200" y="1600200"/>
            <a:ext cx="8229600" cy="4876800"/>
          </a:xfrm>
        </p:spPr>
        <p:txBody>
          <a:bodyPr>
            <a:normAutofit fontScale="55000" lnSpcReduction="20000"/>
          </a:bodyPr>
          <a:lstStyle/>
          <a:p>
            <a:r>
              <a:rPr lang="en-US" dirty="0"/>
              <a:t>PNGOUT (http://advsys.net/ken/utils.htm#pngout) is a freeware tool, available for Windows and Linux. It uses a custom implementation of the deflate algorithm, which results in better compression, at the expense of speed.</a:t>
            </a:r>
          </a:p>
          <a:p>
            <a:r>
              <a:rPr lang="en-US" dirty="0" err="1"/>
              <a:t>pngcrush</a:t>
            </a:r>
            <a:r>
              <a:rPr lang="en-US" dirty="0"/>
              <a:t> (http://pmt.sourceforge.net/pngcrush/) is an open source tool for manipulating PNG images. One of its most useful features is a “brute force” mode in which it will attempt every possible combination of optimization options to find which give the best (smallest) file size.</a:t>
            </a:r>
          </a:p>
          <a:p>
            <a:r>
              <a:rPr lang="en-US" dirty="0" err="1"/>
              <a:t>advpng</a:t>
            </a:r>
            <a:r>
              <a:rPr lang="en-US" dirty="0"/>
              <a:t> (part of </a:t>
            </a:r>
            <a:r>
              <a:rPr lang="en-US" dirty="0" err="1"/>
              <a:t>AdvanceCOMP</a:t>
            </a:r>
            <a:r>
              <a:rPr lang="en-US" dirty="0"/>
              <a:t>, at http://advancemame.sourceforge.net/comp-readm.html) also uses a custom implementation of deflate, this time from the 7-Zip program.</a:t>
            </a:r>
          </a:p>
          <a:p>
            <a:r>
              <a:rPr lang="en-US" dirty="0" err="1"/>
              <a:t>OptiPNG</a:t>
            </a:r>
            <a:r>
              <a:rPr lang="en-US" dirty="0"/>
              <a:t> (http://optipng.sourceforge.net/) is an improved version of </a:t>
            </a:r>
            <a:r>
              <a:rPr lang="en-US" dirty="0" err="1"/>
              <a:t>pngcrush</a:t>
            </a:r>
            <a:r>
              <a:rPr lang="en-US" dirty="0"/>
              <a:t>, offering automatic reduction of bit depth and color palette. It also features a “brute force” mode, which outperforms </a:t>
            </a:r>
            <a:r>
              <a:rPr lang="en-US" dirty="0" err="1"/>
              <a:t>pngcrush</a:t>
            </a:r>
            <a:r>
              <a:rPr lang="en-US" dirty="0"/>
              <a:t> in many ways.</a:t>
            </a:r>
          </a:p>
          <a:p>
            <a:r>
              <a:rPr lang="en-US" dirty="0"/>
              <a:t>RIOT (http://registry.gimp.org/node/20778) is a Windows-only plug-in for GIMP that offers a huge array of optimization techniques for PNG, GIF, and JPEG.</a:t>
            </a:r>
          </a:p>
          <a:p>
            <a:r>
              <a:rPr lang="en-US" dirty="0" err="1"/>
              <a:t>GIFSicle</a:t>
            </a:r>
            <a:r>
              <a:rPr lang="en-US" dirty="0"/>
              <a:t> (http://www.lcdf.org/gifsicle/) can be used on both animated and inanimate GIFs to remove comments, redundant colors, and so on.</a:t>
            </a:r>
          </a:p>
          <a:p>
            <a:r>
              <a:rPr lang="en-US" dirty="0" err="1"/>
              <a:t>JPEGTran</a:t>
            </a:r>
            <a:r>
              <a:rPr lang="en-US" dirty="0"/>
              <a:t> (http://jpegclub.org/) can strip comments and other meta data, and can perform lossless editing.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FORMATS</a:t>
            </a:r>
            <a:endParaRPr lang="en-US" dirty="0"/>
          </a:p>
        </p:txBody>
      </p:sp>
      <p:sp>
        <p:nvSpPr>
          <p:cNvPr id="3" name="Content Placeholder 2"/>
          <p:cNvSpPr>
            <a:spLocks noGrp="1"/>
          </p:cNvSpPr>
          <p:nvPr>
            <p:ph idx="1"/>
          </p:nvPr>
        </p:nvSpPr>
        <p:spPr>
          <a:xfrm>
            <a:off x="452718" y="1143000"/>
            <a:ext cx="8229600" cy="4754563"/>
          </a:xfrm>
        </p:spPr>
        <p:txBody>
          <a:bodyPr>
            <a:noAutofit/>
          </a:bodyPr>
          <a:lstStyle/>
          <a:p>
            <a:pPr>
              <a:buNone/>
            </a:pPr>
            <a:r>
              <a:rPr lang="en-US" sz="2000" b="1" dirty="0"/>
              <a:t>SVG  (Scalable Vector Graphics )</a:t>
            </a:r>
          </a:p>
          <a:p>
            <a:r>
              <a:rPr lang="en-US" sz="2000" dirty="0"/>
              <a:t>The image formats examined thus far all work along similar principles, containing information on the color of each pixel in the image. What differs is the way in which this information is encoded.</a:t>
            </a:r>
          </a:p>
          <a:p>
            <a:r>
              <a:rPr lang="en-US" sz="2000" dirty="0"/>
              <a:t>SVG takes a completely different approach by using XML to describe an image in terms of geometrical shapes.</a:t>
            </a:r>
          </a:p>
          <a:p>
            <a:r>
              <a:rPr lang="en-US" sz="2000" dirty="0"/>
              <a:t>If you’ve ever drawn on a canvas in your favorite programming language, you’ll be familiar with the idea of specifying the dimensions of polygons, setting a fill color, overlaying text, and so on. Following is the content of a simple SVG file:</a:t>
            </a:r>
          </a:p>
          <a:p>
            <a:pPr>
              <a:buNone/>
            </a:pPr>
            <a:r>
              <a:rPr lang="en-US" sz="2000" dirty="0"/>
              <a:t>&lt;?xml version="1.0"?&gt;</a:t>
            </a:r>
          </a:p>
          <a:p>
            <a:pPr>
              <a:buNone/>
            </a:pPr>
            <a:r>
              <a:rPr lang="en-US" sz="2000" dirty="0"/>
              <a:t>&lt;!DOCTYPE </a:t>
            </a:r>
            <a:r>
              <a:rPr lang="en-US" sz="2000" dirty="0" err="1"/>
              <a:t>svg</a:t>
            </a:r>
            <a:r>
              <a:rPr lang="en-US" sz="2000" dirty="0"/>
              <a:t> PUBLIC "-//W3C//DTD SVG 1.1//EN"</a:t>
            </a:r>
          </a:p>
          <a:p>
            <a:pPr>
              <a:buNone/>
            </a:pPr>
            <a:r>
              <a:rPr lang="en-US" sz="2000" dirty="0"/>
              <a:t>"http://www.w3.org/Graphics/SVG/1.1/DTD/svg11.dtd"&gt;</a:t>
            </a:r>
          </a:p>
          <a:p>
            <a:pPr>
              <a:buNone/>
            </a:pPr>
            <a:r>
              <a:rPr lang="en-US" sz="2000" dirty="0"/>
              <a:t>&lt;</a:t>
            </a:r>
            <a:r>
              <a:rPr lang="en-US" sz="2000" dirty="0" err="1"/>
              <a:t>svg</a:t>
            </a:r>
            <a:r>
              <a:rPr lang="en-US" sz="2000" dirty="0"/>
              <a:t> </a:t>
            </a:r>
            <a:r>
              <a:rPr lang="en-US" sz="2000" dirty="0" err="1"/>
              <a:t>xmlns</a:t>
            </a:r>
            <a:r>
              <a:rPr lang="en-US" sz="2000" dirty="0"/>
              <a:t>="http://www.w3.org/2000/svg" version="1.1"&gt;</a:t>
            </a:r>
          </a:p>
          <a:p>
            <a:pPr>
              <a:buNone/>
            </a:pPr>
            <a:r>
              <a:rPr lang="en-US" sz="2000" dirty="0"/>
              <a:t>&lt;circle </a:t>
            </a:r>
            <a:r>
              <a:rPr lang="en-US" sz="2000" dirty="0" err="1"/>
              <a:t>cx</a:t>
            </a:r>
            <a:r>
              <a:rPr lang="en-US" sz="2000" dirty="0"/>
              <a:t>="100" cy="50" r="20" stroke="black" stroke-width="1” fill="blue" /&gt;</a:t>
            </a:r>
          </a:p>
          <a:p>
            <a:pPr>
              <a:buNone/>
            </a:pPr>
            <a:r>
              <a:rPr lang="en-US" sz="2000" dirty="0"/>
              <a:t>&lt;/</a:t>
            </a:r>
            <a:r>
              <a:rPr lang="en-US" sz="2000" dirty="0" err="1"/>
              <a:t>svg</a:t>
            </a:r>
            <a:r>
              <a:rPr lang="en-US" sz="2000" dirty="0"/>
              <a:t>&gt;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2757</TotalTime>
  <Words>7594</Words>
  <Application>Microsoft Office PowerPoint</Application>
  <PresentationFormat>On-screen Show (4:3)</PresentationFormat>
  <Paragraphs>395</Paragraphs>
  <Slides>85</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85</vt:i4>
      </vt:variant>
    </vt:vector>
  </HeadingPairs>
  <TitlesOfParts>
    <vt:vector size="89" baseType="lpstr">
      <vt:lpstr>Arial</vt:lpstr>
      <vt:lpstr>Broadway</vt:lpstr>
      <vt:lpstr>Calibri</vt:lpstr>
      <vt:lpstr>Office Theme</vt:lpstr>
      <vt:lpstr>CAP785 WEB PERFORMANCE OPTIMIZATION</vt:lpstr>
      <vt:lpstr>INTRODUCTION</vt:lpstr>
      <vt:lpstr>Responsive Vs UnResponsive Images</vt:lpstr>
      <vt:lpstr>Comparative Analysis Responsive and UnResponsive Images</vt:lpstr>
      <vt:lpstr>IMAGE FORMATS</vt:lpstr>
      <vt:lpstr>IMAGE FORMATS</vt:lpstr>
      <vt:lpstr>IMAGE FORMATS</vt:lpstr>
      <vt:lpstr>IMAGE FORMATS</vt:lpstr>
      <vt:lpstr>IMAGE FORMATS</vt:lpstr>
      <vt:lpstr>IMAGE FORMATS</vt:lpstr>
      <vt:lpstr>Which Format to Choose?</vt:lpstr>
      <vt:lpstr>Image Delivery in CSS</vt:lpstr>
      <vt:lpstr>CSS for this selector </vt:lpstr>
      <vt:lpstr>PowerPoint Presentation</vt:lpstr>
      <vt:lpstr>PowerPoint Presentation</vt:lpstr>
      <vt:lpstr>PowerPoint Presentation</vt:lpstr>
      <vt:lpstr>PowerPoint Presentation</vt:lpstr>
      <vt:lpstr>Using SVG background images in CSS</vt:lpstr>
      <vt:lpstr>Image delivery in HTML</vt:lpstr>
      <vt:lpstr>PowerPoint Presentation</vt:lpstr>
      <vt:lpstr>Using srcset</vt:lpstr>
      <vt:lpstr>PowerPoint Presentation</vt:lpstr>
      <vt:lpstr>PowerPoint Presentation</vt:lpstr>
      <vt:lpstr>PowerPoint Presentation</vt:lpstr>
      <vt:lpstr>PowerPoint Presentation</vt:lpstr>
      <vt:lpstr>PowerPoint Presentation</vt:lpstr>
      <vt:lpstr>Using SVG in HTML</vt:lpstr>
      <vt:lpstr>PowerPoint Presentation</vt:lpstr>
      <vt:lpstr>OPTIMIZING IMAGES</vt:lpstr>
      <vt:lpstr>PowerPoint Presentation</vt:lpstr>
      <vt:lpstr>PowerPoint Presentation</vt:lpstr>
      <vt:lpstr>PowerPoint Presentation</vt:lpstr>
      <vt:lpstr>PowerPoint Presentation</vt:lpstr>
      <vt:lpstr>PowerPoint Presentation</vt:lpstr>
      <vt:lpstr>PowerPoint Presentation</vt:lpstr>
      <vt:lpstr>CSS SPRITES</vt:lpstr>
      <vt:lpstr>PowerPoint Presentation</vt:lpstr>
      <vt:lpstr>PowerPoint Presentation</vt:lpstr>
      <vt:lpstr>PowerPoint Presentation</vt:lpstr>
      <vt:lpstr>PowerPoint Presentation</vt:lpstr>
      <vt:lpstr>Drawbacks to Using Sprites</vt:lpstr>
      <vt:lpstr>PowerPoint Presentation</vt:lpstr>
      <vt:lpstr>PowerPoint Presentation</vt:lpstr>
      <vt:lpstr>Automating the Process</vt:lpstr>
      <vt:lpstr>PowerPoint Presentation</vt:lpstr>
      <vt:lpstr>PowerPoint Presentation</vt:lpstr>
      <vt:lpstr>PowerPoint Presentation</vt:lpstr>
      <vt:lpstr>CSS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Formats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Optimization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CAP785 WEB PERFORMANCE OPTIMIZATION</dc:title>
  <dc:creator>Admin</dc:creator>
  <cp:lastModifiedBy>pooja chopra</cp:lastModifiedBy>
  <cp:revision>194</cp:revision>
  <dcterms:created xsi:type="dcterms:W3CDTF">2006-08-16T00:00:00Z</dcterms:created>
  <dcterms:modified xsi:type="dcterms:W3CDTF">2024-02-25T16:34:38Z</dcterms:modified>
</cp:coreProperties>
</file>